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to the third and final lecture on Chapter 1. Today: who owns a business and who carries the risk (types of business organisation), and what a business is trying to achieve and for whom (objectives and stakeholders). Timing: about 55 minutes in three chunks, each followed by a quick check, then a case decision. Students write on the Part 3 notes handout. Everything needed to follow the lecture is on the slides.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students how this topic is examined before teaching it. Paper 1 questions are short and based on a brief business context; Paper 2 questions are based on a longer case study. The most common question on this topic asks for advantages and disadvantages of a form of organisation for a named business, so answers must be applied to that business.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objectives aloud. Each one links to a typical question on the previous slide. We return to this list at the exit ticket.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Q1 to Q3 come from last lecture's exit ticket (spaced retrieval). Q4 and Q5 preview today. Answers: Q1 number of employees, revenue, capital employed, market share (not profit); Q2 poor communication, lack of coordination, low morale, slow decisions; Q3 lack of experience, no brand loyalty, hard to raise finance; Q4 for a sole trader, yes, because of unlimited liability (keep this for the next chunk); Q5 employees, customers, suppliers, banks, government, local community.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Introduce Priya and Chamarel Fruit Co. The full case is on the next slide. Each question on the right is answered by one chunk of today's lecture, so return to Priya after each chunk.</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students three minutes to read the case. Everything they need is on this slide. Quick recall from Lecture 1: the business links the primary sector (farmers), its own secondary processing and tertiary retailers, and adds $3.80 of value per jar. Ask: what form of organisation is Chamarel now, and who carries the risk if it fails? Sole trader; Priya alone.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Liability is the key idea for the whole chunk: almost every advantage or disadvantage of a form of organisation comes back to liability, finance or control. Ask: if Chamarel could not pay a $20,000 debt, what could happen to Priya? As a sole trader she could lose personal possessions.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must apply the advantages and disadvantages to the business in the question. Point out that a sole trader can employ workers: Priya employs nine people but is still a sole trader because she is the only owner. A partnership agreement reduces, but does not remove, the risk of disagreements.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Reveal answers one at a time. Q3 should be applied to Priya and her brother, not given as a general list.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two companies share limited liability and continuity. The key differences are how shares are sold, how much finance can be raised, and control. In a plc, the owners (shareholders) and the people who run it (directors and managers) are usually different people, and anyone can buy shares, so the founders can lose control.</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must read the question carefully: is it asking about advantages to the franchisor or to the franchisee? Mixing up the two sides is a common way to lose marks. Ask: why would a bank lend more easily to a franchisee? Because the brand and business idea are already proven.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joint venture is not a merger: both businesses stay separate and work together on one project. Link to Chamarel: the resort group brings the kitchen and 12 hotels; Priya brings the products and skills. Public corporations are in the public sector, which is different from a public limited company.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the table to build a judgement: the best form depends on size, risk, finance needed and how much control the owner wants. Ask students which row fits Chamarel best today and which fits if Priya takes on investors.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Q3 catches the plc misconception again.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Objectives give a target, guide decisions and allow success to be measured. Stress that objectives change: a new business usually aims to survive first, and a business may change its objectives after a recession or when a new competitor arrives.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full definition of a stakeholder group needs the idea of an interest in the business. For any stakeholder question, students must name the group AND say what it wants. Ask students to name one objective for each Chamarel stakeholder: farmers, employees, neighbours, Priya.</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Conflict questions need two groups and a reason they clash. Use the Chamarel examples, then ask how Priya could manage one of the conflicts. A strong answer recognises that meeting one group's objective, such as fair prices for farmers, can support the owner's objective in the long run.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Public sector organisations aim to provide a service, not to maximise profit. Social enterprises have social aims but still need a surplus. Link back to Lecture 1, where social enterprise was introduced.</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Q1 checks the full definition. Q3 must name both sides of the conflict.</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pairs four minutes, then take a vote. There is no single right answer: a strong answer chooses one option, uses the case (the $120,000, 12 hotels, equal profit share, Priya's wish to keep control) and explains why the other option was rejected. Many students choose the private limited company because it protects Priya's control of the Chamarel name while giving limited liability; others choose the joint venture for faster growth and lower risk.</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structure as Lectures 1 and 2. Remind students of the colours: blue knowledge, teal application, amber analysis, green evaluation.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 do, we do, you do. I do: talk through this answer. We do: build a second disadvantage together (legal paperwork and accounts that must be filed). You do: students write one advantage and one disadvantage to Priya of forming a private limited company.</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General question, so there are no application marks. The evaluation must make a decision and give a reason that goes further than the analysis, ideally saying what the decision depends on. Either choice can score full marks if it is justified.</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students to tick any mistake they made in today's checks. These are the errors that cost the most marks on this topic.</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answers: (a) a business owned by two or more people (usually up to 20) who share the profits, the decisions and the risk [2]; (b) any two of limited liability, shares sold to the general public, separate legal identity, continuity, accounts must be published [1 each]; (c) any four of owners or shareholders, employees, managers, customers, suppliers, lenders, government, local community [1 each]. Homework: students must choose ONE objective as the most important and justify it, for example survival for a new business.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Collect exit tickets and sort them into got it, nearly, not yet. Answers: (1) shareholders can only lose the money they invested, and their personal possessions are safe [2]; (2) the resort group provides the new kitchen, so Priya does not need $120,000, and the products are sold in 12 hotels; (3) neighbours want less noise and waste, but growth means more lorries and fruit waste.</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complete the summary box at the bottom of their notes handout using these terms. This completes Chapter 1. Homework: the Part 3 practice paper.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4846320"/>
            <a:ext cx="12191695" cy="201168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731520"/>
            <a:ext cx="10058400" cy="457200"/>
          </a:xfrm>
          <a:prstGeom prst="rect">
            <a:avLst/>
          </a:prstGeom>
          <a:noFill/>
        </p:spPr>
        <p:txBody>
          <a:bodyPr wrap="square" anchor="t" lIns="45720" rIns="45720">
            <a:spAutoFit/>
          </a:bodyPr>
          <a:lstStyle/>
          <a:p>
            <a:pPr algn="l">
              <a:lnSpc>
                <a:spcPct val="110000"/>
              </a:lnSpc>
              <a:spcAft>
                <a:spcPts val="600"/>
              </a:spcAft>
            </a:pPr>
            <a:r>
              <a:rPr sz="1400" b="1" i="0">
                <a:solidFill>
                  <a:srgbClr val="E0A526"/>
                </a:solidFill>
                <a:latin typeface="Calibri"/>
              </a:rPr>
              <a:t>CAMBRIDGE O LEVEL BUSINESS 7081  ·  CHAPTER 1  ·  LECTURE 3 OF 3</a:t>
            </a:r>
          </a:p>
        </p:txBody>
      </p:sp>
      <p:sp>
        <p:nvSpPr>
          <p:cNvPr id="5" name="TextBox 4"/>
          <p:cNvSpPr txBox="1"/>
          <p:nvPr/>
        </p:nvSpPr>
        <p:spPr>
          <a:xfrm>
            <a:off x="731520" y="1371600"/>
            <a:ext cx="10515600" cy="1828800"/>
          </a:xfrm>
          <a:prstGeom prst="rect">
            <a:avLst/>
          </a:prstGeom>
          <a:noFill/>
        </p:spPr>
        <p:txBody>
          <a:bodyPr wrap="square" anchor="t" lIns="45720" rIns="45720">
            <a:spAutoFit/>
          </a:bodyPr>
          <a:lstStyle/>
          <a:p>
            <a:pPr algn="l">
              <a:lnSpc>
                <a:spcPct val="110000"/>
              </a:lnSpc>
              <a:spcAft>
                <a:spcPts val="600"/>
              </a:spcAft>
            </a:pPr>
            <a:r>
              <a:rPr sz="4400" b="1" i="0">
                <a:solidFill>
                  <a:srgbClr val="FFFFFF"/>
                </a:solidFill>
                <a:latin typeface="Calibri"/>
              </a:rPr>
              <a:t>Who owns a business, who takes the risk, and who does it serve?</a:t>
            </a:r>
          </a:p>
        </p:txBody>
      </p:sp>
      <p:sp>
        <p:nvSpPr>
          <p:cNvPr id="6" name="TextBox 5"/>
          <p:cNvSpPr txBox="1"/>
          <p:nvPr/>
        </p:nvSpPr>
        <p:spPr>
          <a:xfrm>
            <a:off x="731520" y="3291840"/>
            <a:ext cx="10515600" cy="731520"/>
          </a:xfrm>
          <a:prstGeom prst="rect">
            <a:avLst/>
          </a:prstGeom>
          <a:noFill/>
        </p:spPr>
        <p:txBody>
          <a:bodyPr wrap="square" anchor="t" lIns="45720" rIns="45720">
            <a:spAutoFit/>
          </a:bodyPr>
          <a:lstStyle/>
          <a:p>
            <a:pPr algn="l">
              <a:lnSpc>
                <a:spcPct val="110000"/>
              </a:lnSpc>
              <a:spcAft>
                <a:spcPts val="600"/>
              </a:spcAft>
            </a:pPr>
            <a:r>
              <a:rPr sz="2200" b="0" i="0">
                <a:solidFill>
                  <a:srgbClr val="CFDDE8"/>
                </a:solidFill>
                <a:latin typeface="Calibri"/>
              </a:rPr>
              <a:t>Syllabus sections 1.4 Types of business organisation  ·  1.5 Business objectives and stakeholders</a:t>
            </a:r>
          </a:p>
        </p:txBody>
      </p:sp>
      <p:sp>
        <p:nvSpPr>
          <p:cNvPr id="7" name="TextBox 6"/>
          <p:cNvSpPr txBox="1"/>
          <p:nvPr/>
        </p:nvSpPr>
        <p:spPr>
          <a:xfrm>
            <a:off x="731520" y="5212080"/>
            <a:ext cx="10058400" cy="457200"/>
          </a:xfrm>
          <a:prstGeom prst="rect">
            <a:avLst/>
          </a:prstGeom>
          <a:noFill/>
        </p:spPr>
        <p:txBody>
          <a:bodyPr wrap="square" anchor="t" lIns="45720" rIns="45720">
            <a:spAutoFit/>
          </a:bodyPr>
          <a:lstStyle/>
          <a:p>
            <a:pPr algn="l">
              <a:lnSpc>
                <a:spcPct val="110000"/>
              </a:lnSpc>
              <a:spcAft>
                <a:spcPts val="600"/>
              </a:spcAft>
            </a:pPr>
            <a:r>
              <a:rPr sz="1600" b="0" i="0">
                <a:solidFill>
                  <a:srgbClr val="FFFFFF"/>
                </a:solidFill>
                <a:latin typeface="Calibri"/>
              </a:rPr>
              <a:t>Dr Moaz Tariq  ·  Cambridge O Level Business 7081</a:t>
            </a:r>
          </a:p>
        </p:txBody>
      </p:sp>
      <p:sp>
        <p:nvSpPr>
          <p:cNvPr id="8" name="TextBox 7"/>
          <p:cNvSpPr txBox="1"/>
          <p:nvPr/>
        </p:nvSpPr>
        <p:spPr>
          <a:xfrm>
            <a:off x="731520" y="5669280"/>
            <a:ext cx="10058400" cy="457200"/>
          </a:xfrm>
          <a:prstGeom prst="rect">
            <a:avLst/>
          </a:prstGeom>
          <a:noFill/>
        </p:spPr>
        <p:txBody>
          <a:bodyPr wrap="square" anchor="t" lIns="45720" rIns="45720">
            <a:spAutoFit/>
          </a:bodyPr>
          <a:lstStyle/>
          <a:p>
            <a:pPr algn="l">
              <a:lnSpc>
                <a:spcPct val="110000"/>
              </a:lnSpc>
              <a:spcAft>
                <a:spcPts val="600"/>
              </a:spcAft>
            </a:pPr>
            <a:r>
              <a:rPr sz="1400" b="0" i="0">
                <a:solidFill>
                  <a:srgbClr val="DDEEEE"/>
                </a:solidFill>
                <a:latin typeface="Calibri"/>
              </a:rPr>
              <a:t>Running case: Chamarel Fruit Co.  ·  55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KNOW THE EXAM</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How this topic is examined</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a:t>
            </a:r>
          </a:p>
        </p:txBody>
      </p:sp>
      <p:sp>
        <p:nvSpPr>
          <p:cNvPr id="8" name="Rounded Rectangle 7"/>
          <p:cNvSpPr/>
          <p:nvPr/>
        </p:nvSpPr>
        <p:spPr>
          <a:xfrm>
            <a:off x="548640" y="1417320"/>
            <a:ext cx="5440680" cy="233172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17320"/>
            <a:ext cx="544068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002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Paper 1 · Short answer and data response</a:t>
            </a:r>
          </a:p>
        </p:txBody>
      </p:sp>
      <p:sp>
        <p:nvSpPr>
          <p:cNvPr id="11" name="TextBox 10"/>
          <p:cNvSpPr txBox="1"/>
          <p:nvPr/>
        </p:nvSpPr>
        <p:spPr>
          <a:xfrm>
            <a:off x="731520" y="2057400"/>
            <a:ext cx="5074920" cy="1600199"/>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Define [2] · Identify [2] / [4]</a:t>
            </a:r>
          </a:p>
          <a:p>
            <a:pPr algn="l">
              <a:lnSpc>
                <a:spcPct val="110000"/>
              </a:lnSpc>
              <a:spcAft>
                <a:spcPts val="600"/>
              </a:spcAft>
            </a:pPr>
            <a:r>
              <a:rPr sz="1500" b="0" i="0">
                <a:solidFill>
                  <a:srgbClr val="222B36"/>
                </a:solidFill>
                <a:latin typeface="Calibri"/>
              </a:rPr>
              <a:t>Outline [4] · Explain [6]</a:t>
            </a:r>
          </a:p>
          <a:p>
            <a:pPr algn="l">
              <a:lnSpc>
                <a:spcPct val="110000"/>
              </a:lnSpc>
              <a:spcAft>
                <a:spcPts val="600"/>
              </a:spcAft>
            </a:pPr>
            <a:r>
              <a:rPr sz="1500" b="0" i="0">
                <a:solidFill>
                  <a:srgbClr val="222B36"/>
                </a:solidFill>
                <a:latin typeface="Calibri"/>
              </a:rPr>
              <a:t>Explain two… Which is most important? [6]</a:t>
            </a:r>
          </a:p>
          <a:p>
            <a:pPr algn="l">
              <a:lnSpc>
                <a:spcPct val="110000"/>
              </a:lnSpc>
              <a:spcAft>
                <a:spcPts val="600"/>
              </a:spcAft>
            </a:pPr>
            <a:r>
              <a:rPr sz="1500" b="0" i="0">
                <a:solidFill>
                  <a:srgbClr val="222B36"/>
                </a:solidFill>
                <a:latin typeface="Calibri"/>
              </a:rPr>
              <a:t>Do you think… Justify your answer [6]</a:t>
            </a:r>
          </a:p>
        </p:txBody>
      </p:sp>
      <p:sp>
        <p:nvSpPr>
          <p:cNvPr id="12" name="Rounded Rectangle 11"/>
          <p:cNvSpPr/>
          <p:nvPr/>
        </p:nvSpPr>
        <p:spPr>
          <a:xfrm>
            <a:off x="6172200" y="1417320"/>
            <a:ext cx="5440680" cy="233172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417320"/>
            <a:ext cx="5440680" cy="731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16002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Paper 2 · Case study</a:t>
            </a:r>
          </a:p>
        </p:txBody>
      </p:sp>
      <p:sp>
        <p:nvSpPr>
          <p:cNvPr id="15" name="TextBox 14"/>
          <p:cNvSpPr txBox="1"/>
          <p:nvPr/>
        </p:nvSpPr>
        <p:spPr>
          <a:xfrm>
            <a:off x="6355080" y="2057400"/>
            <a:ext cx="5074920" cy="1600199"/>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Explain two advantages and two disadvantages… [8]</a:t>
            </a:r>
          </a:p>
          <a:p>
            <a:pPr algn="l">
              <a:lnSpc>
                <a:spcPct val="110000"/>
              </a:lnSpc>
              <a:spcAft>
                <a:spcPts val="600"/>
              </a:spcAft>
            </a:pPr>
            <a:r>
              <a:rPr sz="1500" b="0" i="0">
                <a:solidFill>
                  <a:srgbClr val="222B36"/>
                </a:solidFill>
                <a:latin typeface="Calibri"/>
              </a:rPr>
              <a:t>Consider… Which should the business choose? Justify your answer [12]</a:t>
            </a:r>
          </a:p>
        </p:txBody>
      </p:sp>
      <p:sp>
        <p:nvSpPr>
          <p:cNvPr id="16" name="TextBox 15"/>
          <p:cNvSpPr txBox="1"/>
          <p:nvPr/>
        </p:nvSpPr>
        <p:spPr>
          <a:xfrm>
            <a:off x="548640" y="3931920"/>
            <a:ext cx="10972800" cy="365760"/>
          </a:xfrm>
          <a:prstGeom prst="rect">
            <a:avLst/>
          </a:prstGeom>
          <a:noFill/>
        </p:spPr>
        <p:txBody>
          <a:bodyPr wrap="square" anchor="t" lIns="45720" rIns="45720">
            <a:spAutoFit/>
          </a:bodyPr>
          <a:lstStyle/>
          <a:p>
            <a:pPr algn="l">
              <a:lnSpc>
                <a:spcPct val="110000"/>
              </a:lnSpc>
              <a:spcAft>
                <a:spcPts val="600"/>
              </a:spcAft>
            </a:pPr>
            <a:r>
              <a:rPr sz="1800" b="1" i="0">
                <a:solidFill>
                  <a:srgbClr val="1F3A5F"/>
                </a:solidFill>
                <a:latin typeface="Calibri"/>
              </a:rPr>
              <a:t>Typical questions on this topic</a:t>
            </a:r>
          </a:p>
        </p:txBody>
      </p:sp>
      <p:sp>
        <p:nvSpPr>
          <p:cNvPr id="17" name="TextBox 16"/>
          <p:cNvSpPr txBox="1"/>
          <p:nvPr/>
        </p:nvSpPr>
        <p:spPr>
          <a:xfrm>
            <a:off x="548640" y="4343400"/>
            <a:ext cx="11155680" cy="2011680"/>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Define ‘sole trader’, ‘partnership’, ‘franchise’, ‘joint venture’ or ‘stakeholder group’.  </a:t>
            </a:r>
            <a:r>
              <a:rPr sz="1450" b="1" i="0">
                <a:solidFill>
                  <a:srgbClr val="0E7C86"/>
                </a:solidFill>
                <a:latin typeface="Calibri"/>
              </a:rPr>
              <a:t>[2]</a:t>
            </a:r>
          </a:p>
          <a:p>
            <a:pPr algn="l">
              <a:lnSpc>
                <a:spcPct val="110000"/>
              </a:lnSpc>
              <a:spcAft>
                <a:spcPts val="600"/>
              </a:spcAft>
            </a:pPr>
            <a:r>
              <a:rPr sz="1450" b="0" i="0">
                <a:solidFill>
                  <a:srgbClr val="222B36"/>
                </a:solidFill>
                <a:latin typeface="Calibri"/>
              </a:rPr>
              <a:t>Identify two features of a sole trader / a public limited company.  </a:t>
            </a:r>
            <a:r>
              <a:rPr sz="1450" b="1" i="0">
                <a:solidFill>
                  <a:srgbClr val="0E7C86"/>
                </a:solidFill>
                <a:latin typeface="Calibri"/>
              </a:rPr>
              <a:t>[2]</a:t>
            </a:r>
          </a:p>
          <a:p>
            <a:pPr algn="l">
              <a:lnSpc>
                <a:spcPct val="110000"/>
              </a:lnSpc>
              <a:spcAft>
                <a:spcPts val="600"/>
              </a:spcAft>
            </a:pPr>
            <a:r>
              <a:rPr sz="1450" b="0" i="0">
                <a:solidFill>
                  <a:srgbClr val="222B36"/>
                </a:solidFill>
                <a:latin typeface="Calibri"/>
              </a:rPr>
              <a:t>Explain one advantage and one disadvantage to [owner] of becoming a private limited company.  </a:t>
            </a:r>
            <a:r>
              <a:rPr sz="1450" b="1" i="0">
                <a:solidFill>
                  <a:srgbClr val="0E7C86"/>
                </a:solidFill>
                <a:latin typeface="Calibri"/>
              </a:rPr>
              <a:t>[6]</a:t>
            </a:r>
          </a:p>
          <a:p>
            <a:pPr algn="l">
              <a:lnSpc>
                <a:spcPct val="110000"/>
              </a:lnSpc>
              <a:spcAft>
                <a:spcPts val="600"/>
              </a:spcAft>
            </a:pPr>
            <a:r>
              <a:rPr sz="1450" b="0" i="0">
                <a:solidFill>
                  <a:srgbClr val="222B36"/>
                </a:solidFill>
                <a:latin typeface="Calibri"/>
              </a:rPr>
              <a:t>Explain two advantages and two disadvantages of being a public limited company.  </a:t>
            </a:r>
            <a:r>
              <a:rPr sz="1450" b="1" i="0">
                <a:solidFill>
                  <a:srgbClr val="0E7C86"/>
                </a:solidFill>
                <a:latin typeface="Calibri"/>
              </a:rPr>
              <a:t>[8]</a:t>
            </a:r>
          </a:p>
          <a:p>
            <a:pPr algn="l">
              <a:lnSpc>
                <a:spcPct val="110000"/>
              </a:lnSpc>
              <a:spcAft>
                <a:spcPts val="600"/>
              </a:spcAft>
            </a:pPr>
            <a:r>
              <a:rPr sz="1450" b="0" i="0">
                <a:solidFill>
                  <a:srgbClr val="222B36"/>
                </a:solidFill>
                <a:latin typeface="Calibri"/>
              </a:rPr>
              <a:t>Explain one way each stakeholder’s objectives might conflict with the objective to increase profit.  </a:t>
            </a:r>
            <a:r>
              <a:rPr sz="1450" b="1" i="0">
                <a:solidFill>
                  <a:srgbClr val="0E7C86"/>
                </a:solidFill>
                <a:latin typeface="Calibri"/>
              </a:rPr>
              <a:t>[6]</a:t>
            </a:r>
          </a:p>
          <a:p>
            <a:pPr algn="l">
              <a:lnSpc>
                <a:spcPct val="110000"/>
              </a:lnSpc>
              <a:spcAft>
                <a:spcPts val="600"/>
              </a:spcAft>
            </a:pPr>
            <a:r>
              <a:rPr sz="1450" b="0" i="0">
                <a:solidFill>
                  <a:srgbClr val="222B36"/>
                </a:solidFill>
                <a:latin typeface="Calibri"/>
              </a:rPr>
              <a:t>Consider three objectives. Which should be most important in the long run?  </a:t>
            </a:r>
            <a:r>
              <a:rPr sz="1450" b="1" i="0">
                <a:solidFill>
                  <a:srgbClr val="0E7C86"/>
                </a:solidFill>
                <a:latin typeface="Calibri"/>
              </a:rPr>
              <a:t>[12]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LEARNING OBJECTIVES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By the end of this lecture you can…</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3</a:t>
            </a:r>
          </a:p>
        </p:txBody>
      </p:sp>
      <p:sp>
        <p:nvSpPr>
          <p:cNvPr id="8" name="Oval 7"/>
          <p:cNvSpPr/>
          <p:nvPr/>
        </p:nvSpPr>
        <p:spPr>
          <a:xfrm>
            <a:off x="548640" y="155448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1</a:t>
            </a:r>
          </a:p>
        </p:txBody>
      </p:sp>
      <p:sp>
        <p:nvSpPr>
          <p:cNvPr id="9" name="TextBox 8"/>
          <p:cNvSpPr txBox="1"/>
          <p:nvPr/>
        </p:nvSpPr>
        <p:spPr>
          <a:xfrm>
            <a:off x="1280160" y="162763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Explain limited and unlimited liability, and incorporated and unincorporated businesses.</a:t>
            </a:r>
          </a:p>
        </p:txBody>
      </p:sp>
      <p:sp>
        <p:nvSpPr>
          <p:cNvPr id="10" name="Oval 9"/>
          <p:cNvSpPr/>
          <p:nvPr/>
        </p:nvSpPr>
        <p:spPr>
          <a:xfrm>
            <a:off x="548640" y="233172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2</a:t>
            </a:r>
          </a:p>
        </p:txBody>
      </p:sp>
      <p:sp>
        <p:nvSpPr>
          <p:cNvPr id="11" name="TextBox 10"/>
          <p:cNvSpPr txBox="1"/>
          <p:nvPr/>
        </p:nvSpPr>
        <p:spPr>
          <a:xfrm>
            <a:off x="1280160" y="240487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Compare sole traders, partnerships, private and public limited companies.</a:t>
            </a:r>
          </a:p>
        </p:txBody>
      </p:sp>
      <p:sp>
        <p:nvSpPr>
          <p:cNvPr id="12" name="Oval 11"/>
          <p:cNvSpPr/>
          <p:nvPr/>
        </p:nvSpPr>
        <p:spPr>
          <a:xfrm>
            <a:off x="548640" y="310896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3</a:t>
            </a:r>
          </a:p>
        </p:txBody>
      </p:sp>
      <p:sp>
        <p:nvSpPr>
          <p:cNvPr id="13" name="TextBox 12"/>
          <p:cNvSpPr txBox="1"/>
          <p:nvPr/>
        </p:nvSpPr>
        <p:spPr>
          <a:xfrm>
            <a:off x="1280160" y="318211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Explain franchises, joint ventures and public corporations.</a:t>
            </a:r>
          </a:p>
        </p:txBody>
      </p:sp>
      <p:sp>
        <p:nvSpPr>
          <p:cNvPr id="14" name="Oval 13"/>
          <p:cNvSpPr/>
          <p:nvPr/>
        </p:nvSpPr>
        <p:spPr>
          <a:xfrm>
            <a:off x="548640" y="388620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4</a:t>
            </a:r>
          </a:p>
        </p:txBody>
      </p:sp>
      <p:sp>
        <p:nvSpPr>
          <p:cNvPr id="15" name="TextBox 14"/>
          <p:cNvSpPr txBox="1"/>
          <p:nvPr/>
        </p:nvSpPr>
        <p:spPr>
          <a:xfrm>
            <a:off x="1280160" y="395935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Recommend a suitable form of organisation for a business, with reasons.</a:t>
            </a:r>
          </a:p>
        </p:txBody>
      </p:sp>
      <p:sp>
        <p:nvSpPr>
          <p:cNvPr id="16" name="Oval 15"/>
          <p:cNvSpPr/>
          <p:nvPr/>
        </p:nvSpPr>
        <p:spPr>
          <a:xfrm>
            <a:off x="548640" y="466344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5</a:t>
            </a:r>
          </a:p>
        </p:txBody>
      </p:sp>
      <p:sp>
        <p:nvSpPr>
          <p:cNvPr id="17" name="TextBox 16"/>
          <p:cNvSpPr txBox="1"/>
          <p:nvPr/>
        </p:nvSpPr>
        <p:spPr>
          <a:xfrm>
            <a:off x="1280160" y="473659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Explain why businesses set objectives and how objectives differ and change.</a:t>
            </a:r>
          </a:p>
        </p:txBody>
      </p:sp>
      <p:sp>
        <p:nvSpPr>
          <p:cNvPr id="18" name="Oval 17"/>
          <p:cNvSpPr/>
          <p:nvPr/>
        </p:nvSpPr>
        <p:spPr>
          <a:xfrm>
            <a:off x="548640" y="544068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6</a:t>
            </a:r>
          </a:p>
        </p:txBody>
      </p:sp>
      <p:sp>
        <p:nvSpPr>
          <p:cNvPr id="19" name="TextBox 18"/>
          <p:cNvSpPr txBox="1"/>
          <p:nvPr/>
        </p:nvSpPr>
        <p:spPr>
          <a:xfrm>
            <a:off x="1280160" y="551383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Identify stakeholder groups, their objectives, and how they can conflict.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RETRIEVAL PRACTICE · 4 MINUTES · NO NOTES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Starter: remember Lecture 2?</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4</a:t>
            </a:r>
          </a:p>
        </p:txBody>
      </p:sp>
      <p:sp>
        <p:nvSpPr>
          <p:cNvPr id="8" name="Rounded Rectangle 7"/>
          <p:cNvSpPr/>
          <p:nvPr/>
        </p:nvSpPr>
        <p:spPr>
          <a:xfrm>
            <a:off x="548640" y="15087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673351"/>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Q1</a:t>
            </a:r>
          </a:p>
        </p:txBody>
      </p:sp>
      <p:sp>
        <p:nvSpPr>
          <p:cNvPr id="10" name="TextBox 9"/>
          <p:cNvSpPr txBox="1"/>
          <p:nvPr/>
        </p:nvSpPr>
        <p:spPr>
          <a:xfrm>
            <a:off x="1463040" y="1673351"/>
            <a:ext cx="9875520" cy="45720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Identify two ways to measure the size of a business.</a:t>
            </a:r>
          </a:p>
        </p:txBody>
      </p:sp>
      <p:sp>
        <p:nvSpPr>
          <p:cNvPr id="11" name="Rounded Rectangle 10"/>
          <p:cNvSpPr/>
          <p:nvPr/>
        </p:nvSpPr>
        <p:spPr>
          <a:xfrm>
            <a:off x="548640" y="24231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25877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Q2</a:t>
            </a:r>
          </a:p>
        </p:txBody>
      </p:sp>
      <p:sp>
        <p:nvSpPr>
          <p:cNvPr id="13" name="TextBox 12"/>
          <p:cNvSpPr txBox="1"/>
          <p:nvPr/>
        </p:nvSpPr>
        <p:spPr>
          <a:xfrm>
            <a:off x="1463040" y="2587752"/>
            <a:ext cx="9875520" cy="45720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Name one diseconomy of scale.</a:t>
            </a:r>
          </a:p>
        </p:txBody>
      </p:sp>
      <p:sp>
        <p:nvSpPr>
          <p:cNvPr id="14" name="Rounded Rectangle 13"/>
          <p:cNvSpPr/>
          <p:nvPr/>
        </p:nvSpPr>
        <p:spPr>
          <a:xfrm>
            <a:off x="548640" y="33375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35021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Q3</a:t>
            </a:r>
          </a:p>
        </p:txBody>
      </p:sp>
      <p:sp>
        <p:nvSpPr>
          <p:cNvPr id="16" name="TextBox 15"/>
          <p:cNvSpPr txBox="1"/>
          <p:nvPr/>
        </p:nvSpPr>
        <p:spPr>
          <a:xfrm>
            <a:off x="1463040" y="3502152"/>
            <a:ext cx="9875520" cy="45720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Give one reason why a new business is more likely to fail than an established one.</a:t>
            </a:r>
          </a:p>
        </p:txBody>
      </p:sp>
      <p:sp>
        <p:nvSpPr>
          <p:cNvPr id="17" name="Rounded Rectangle 16"/>
          <p:cNvSpPr/>
          <p:nvPr/>
        </p:nvSpPr>
        <p:spPr>
          <a:xfrm>
            <a:off x="548640" y="42519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7240" y="44165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Q4</a:t>
            </a:r>
          </a:p>
        </p:txBody>
      </p:sp>
      <p:sp>
        <p:nvSpPr>
          <p:cNvPr id="19" name="TextBox 18"/>
          <p:cNvSpPr txBox="1"/>
          <p:nvPr/>
        </p:nvSpPr>
        <p:spPr>
          <a:xfrm>
            <a:off x="1463040" y="4416552"/>
            <a:ext cx="9875520" cy="45720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A business cannot pay its debts. Should the owner lose their own house?</a:t>
            </a:r>
          </a:p>
        </p:txBody>
      </p:sp>
      <p:sp>
        <p:nvSpPr>
          <p:cNvPr id="20" name="Rounded Rectangle 19"/>
          <p:cNvSpPr/>
          <p:nvPr/>
        </p:nvSpPr>
        <p:spPr>
          <a:xfrm>
            <a:off x="548640" y="51663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53309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Q5</a:t>
            </a:r>
          </a:p>
        </p:txBody>
      </p:sp>
      <p:sp>
        <p:nvSpPr>
          <p:cNvPr id="22" name="TextBox 21"/>
          <p:cNvSpPr txBox="1"/>
          <p:nvPr/>
        </p:nvSpPr>
        <p:spPr>
          <a:xfrm>
            <a:off x="1463040" y="5330952"/>
            <a:ext cx="9875520" cy="45720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Name one group of people, other than the owner, who cares how a business performs.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RUNNING CASE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Meet Priya and Chamarel Fruit Co.</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5</a:t>
            </a:r>
          </a:p>
        </p:txBody>
      </p:sp>
      <p:sp>
        <p:nvSpPr>
          <p:cNvPr id="8" name="Rounded Rectangle 7"/>
          <p:cNvSpPr/>
          <p:nvPr/>
        </p:nvSpPr>
        <p:spPr>
          <a:xfrm>
            <a:off x="548640" y="1463040"/>
            <a:ext cx="5669280" cy="448056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63040"/>
            <a:ext cx="566928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45920"/>
            <a:ext cx="530352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The situation</a:t>
            </a:r>
          </a:p>
        </p:txBody>
      </p:sp>
      <p:sp>
        <p:nvSpPr>
          <p:cNvPr id="11" name="TextBox 10"/>
          <p:cNvSpPr txBox="1"/>
          <p:nvPr/>
        </p:nvSpPr>
        <p:spPr>
          <a:xfrm>
            <a:off x="731520" y="2103120"/>
            <a:ext cx="5303520" cy="3749040"/>
          </a:xfrm>
          <a:prstGeom prst="rect">
            <a:avLst/>
          </a:prstGeom>
          <a:noFill/>
        </p:spPr>
        <p:txBody>
          <a:bodyPr wrap="square" anchor="t" lIns="45720" rIns="45720">
            <a:spAutoFit/>
          </a:bodyPr>
          <a:lstStyle/>
          <a:p>
            <a:pPr algn="l">
              <a:lnSpc>
                <a:spcPct val="110000"/>
              </a:lnSpc>
              <a:spcAft>
                <a:spcPts val="600"/>
              </a:spcAft>
            </a:pPr>
            <a:r>
              <a:rPr sz="1700" b="0" i="0">
                <a:solidFill>
                  <a:srgbClr val="222B36"/>
                </a:solidFill>
                <a:latin typeface="Calibri"/>
              </a:rPr>
              <a:t>Priya turns local fruit into jams, chutneys and syrups.</a:t>
            </a:r>
          </a:p>
          <a:p>
            <a:pPr algn="l">
              <a:lnSpc>
                <a:spcPct val="110000"/>
              </a:lnSpc>
              <a:spcAft>
                <a:spcPts val="600"/>
              </a:spcAft>
            </a:pPr>
            <a:r>
              <a:rPr sz="1700" b="0" i="0">
                <a:solidFill>
                  <a:srgbClr val="222B36"/>
                </a:solidFill>
                <a:latin typeface="Calibri"/>
              </a:rPr>
              <a:t/>
            </a:r>
          </a:p>
          <a:p>
            <a:pPr algn="l">
              <a:lnSpc>
                <a:spcPct val="110000"/>
              </a:lnSpc>
              <a:spcAft>
                <a:spcPts val="600"/>
              </a:spcAft>
            </a:pPr>
            <a:r>
              <a:rPr sz="1700" b="0" i="0">
                <a:solidFill>
                  <a:srgbClr val="222B36"/>
                </a:solidFill>
                <a:latin typeface="Calibri"/>
              </a:rPr>
              <a:t>She runs the business on her own as a sole trader, so all the risk is hers.</a:t>
            </a:r>
          </a:p>
          <a:p>
            <a:pPr algn="l">
              <a:lnSpc>
                <a:spcPct val="110000"/>
              </a:lnSpc>
              <a:spcAft>
                <a:spcPts val="600"/>
              </a:spcAft>
            </a:pPr>
            <a:r>
              <a:rPr sz="1700" b="0" i="0">
                <a:solidFill>
                  <a:srgbClr val="222B36"/>
                </a:solidFill>
                <a:latin typeface="Calibri"/>
              </a:rPr>
              <a:t/>
            </a:r>
          </a:p>
          <a:p>
            <a:pPr algn="l">
              <a:lnSpc>
                <a:spcPct val="110000"/>
              </a:lnSpc>
              <a:spcAft>
                <a:spcPts val="600"/>
              </a:spcAft>
            </a:pPr>
            <a:r>
              <a:rPr sz="1700" b="0" i="0">
                <a:solidFill>
                  <a:srgbClr val="222B36"/>
                </a:solidFill>
                <a:latin typeface="Calibri"/>
              </a:rPr>
              <a:t>Now she wants to grow: alone, with investors, or with a large hotel group.</a:t>
            </a:r>
          </a:p>
        </p:txBody>
      </p:sp>
      <p:sp>
        <p:nvSpPr>
          <p:cNvPr id="12" name="TextBox 11"/>
          <p:cNvSpPr txBox="1"/>
          <p:nvPr/>
        </p:nvSpPr>
        <p:spPr>
          <a:xfrm>
            <a:off x="6583680" y="1508760"/>
            <a:ext cx="5120640" cy="457200"/>
          </a:xfrm>
          <a:prstGeom prst="rect">
            <a:avLst/>
          </a:prstGeom>
          <a:noFill/>
        </p:spPr>
        <p:txBody>
          <a:bodyPr wrap="square" anchor="t" lIns="45720" rIns="45720">
            <a:spAutoFit/>
          </a:bodyPr>
          <a:lstStyle/>
          <a:p>
            <a:pPr algn="l">
              <a:lnSpc>
                <a:spcPct val="110000"/>
              </a:lnSpc>
              <a:spcAft>
                <a:spcPts val="600"/>
              </a:spcAft>
            </a:pPr>
            <a:r>
              <a:rPr sz="1800" b="1" i="0">
                <a:solidFill>
                  <a:srgbClr val="1F3A5F"/>
                </a:solidFill>
                <a:latin typeface="Calibri"/>
              </a:rPr>
              <a:t>Questions we will answer today</a:t>
            </a:r>
          </a:p>
        </p:txBody>
      </p:sp>
      <p:sp>
        <p:nvSpPr>
          <p:cNvPr id="13" name="Rounded Rectangle 12"/>
          <p:cNvSpPr/>
          <p:nvPr/>
        </p:nvSpPr>
        <p:spPr>
          <a:xfrm>
            <a:off x="6583680" y="2057400"/>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4" name="TextBox 13"/>
          <p:cNvSpPr txBox="1"/>
          <p:nvPr/>
        </p:nvSpPr>
        <p:spPr>
          <a:xfrm>
            <a:off x="7223760" y="2039112"/>
            <a:ext cx="4572000" cy="82296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What happens to Priya’s house if the business fails?</a:t>
            </a:r>
          </a:p>
        </p:txBody>
      </p:sp>
      <p:sp>
        <p:nvSpPr>
          <p:cNvPr id="15" name="Rounded Rectangle 14"/>
          <p:cNvSpPr/>
          <p:nvPr/>
        </p:nvSpPr>
        <p:spPr>
          <a:xfrm>
            <a:off x="6583680" y="2880360"/>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6" name="TextBox 15"/>
          <p:cNvSpPr txBox="1"/>
          <p:nvPr/>
        </p:nvSpPr>
        <p:spPr>
          <a:xfrm>
            <a:off x="7223760" y="2862072"/>
            <a:ext cx="4572000" cy="82296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Should she form a company and share ownership?</a:t>
            </a:r>
          </a:p>
        </p:txBody>
      </p:sp>
      <p:sp>
        <p:nvSpPr>
          <p:cNvPr id="17" name="Rounded Rectangle 16"/>
          <p:cNvSpPr/>
          <p:nvPr/>
        </p:nvSpPr>
        <p:spPr>
          <a:xfrm>
            <a:off x="6583680" y="3703320"/>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7223760" y="3685032"/>
            <a:ext cx="4572000" cy="82296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Is a joint venture with a hotel group a good idea?</a:t>
            </a:r>
          </a:p>
        </p:txBody>
      </p:sp>
      <p:sp>
        <p:nvSpPr>
          <p:cNvPr id="19" name="Rounded Rectangle 18"/>
          <p:cNvSpPr/>
          <p:nvPr/>
        </p:nvSpPr>
        <p:spPr>
          <a:xfrm>
            <a:off x="6583680" y="4526280"/>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4</a:t>
            </a:r>
          </a:p>
        </p:txBody>
      </p:sp>
      <p:sp>
        <p:nvSpPr>
          <p:cNvPr id="20" name="TextBox 19"/>
          <p:cNvSpPr txBox="1"/>
          <p:nvPr/>
        </p:nvSpPr>
        <p:spPr>
          <a:xfrm>
            <a:off x="7223760" y="4507992"/>
            <a:ext cx="4572000" cy="82296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What does Priya want, and what do others want?</a:t>
            </a:r>
          </a:p>
        </p:txBody>
      </p:sp>
      <p:sp>
        <p:nvSpPr>
          <p:cNvPr id="21" name="Rounded Rectangle 20"/>
          <p:cNvSpPr/>
          <p:nvPr/>
        </p:nvSpPr>
        <p:spPr>
          <a:xfrm>
            <a:off x="6583680" y="5349240"/>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5</a:t>
            </a:r>
          </a:p>
        </p:txBody>
      </p:sp>
      <p:sp>
        <p:nvSpPr>
          <p:cNvPr id="22" name="TextBox 21"/>
          <p:cNvSpPr txBox="1"/>
          <p:nvPr/>
        </p:nvSpPr>
        <p:spPr>
          <a:xfrm>
            <a:off x="7223760" y="5330952"/>
            <a:ext cx="4572000" cy="82296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Whose interests matter most?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THE CASE WE USE ALL LECTURE · READ THIS FIRST</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Case study: Chamarel Fruit Co., Mauritius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6</a:t>
            </a:r>
          </a:p>
        </p:txBody>
      </p:sp>
      <p:sp>
        <p:nvSpPr>
          <p:cNvPr id="8" name="Rounded Rectangle 7"/>
          <p:cNvSpPr/>
          <p:nvPr/>
        </p:nvSpPr>
        <p:spPr>
          <a:xfrm>
            <a:off x="548640" y="1417320"/>
            <a:ext cx="6675120" cy="484632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17320"/>
            <a:ext cx="667512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00200"/>
            <a:ext cx="6309359"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The business</a:t>
            </a:r>
          </a:p>
        </p:txBody>
      </p:sp>
      <p:sp>
        <p:nvSpPr>
          <p:cNvPr id="11" name="TextBox 10"/>
          <p:cNvSpPr txBox="1"/>
          <p:nvPr/>
        </p:nvSpPr>
        <p:spPr>
          <a:xfrm>
            <a:off x="731520" y="2057400"/>
            <a:ext cx="6309359" cy="4114800"/>
          </a:xfrm>
          <a:prstGeom prst="rect">
            <a:avLst/>
          </a:prstGeom>
          <a:noFill/>
        </p:spPr>
        <p:txBody>
          <a:bodyPr wrap="square" anchor="t" lIns="45720" rIns="45720">
            <a:spAutoFit/>
          </a:bodyPr>
          <a:lstStyle/>
          <a:p>
            <a:pPr algn="l">
              <a:lnSpc>
                <a:spcPct val="110000"/>
              </a:lnSpc>
              <a:spcAft>
                <a:spcPts val="600"/>
              </a:spcAft>
            </a:pPr>
            <a:r>
              <a:rPr sz="1200" b="0" i="0">
                <a:solidFill>
                  <a:srgbClr val="222B36"/>
                </a:solidFill>
                <a:latin typeface="Calibri"/>
              </a:rPr>
              <a:t>Priya Ramdin started Chamarel Fruit Co. as a sole trader six years ago. She buys pineapples, mangoes and guavas from 30 local farmers and turns them into jams, chutneys and fruit syrups in a small kitchen unit. She employs nine people and sells to hotel gift shops, tourist markets and two supermarkets.</a:t>
            </a:r>
          </a:p>
          <a:p>
            <a:pPr algn="l">
              <a:lnSpc>
                <a:spcPct val="110000"/>
              </a:lnSpc>
              <a:spcAft>
                <a:spcPts val="600"/>
              </a:spcAft>
            </a:pPr>
            <a:r>
              <a:rPr sz="1200" b="0" i="0">
                <a:solidFill>
                  <a:srgbClr val="222B36"/>
                </a:solidFill>
                <a:latin typeface="Calibri"/>
              </a:rPr>
              <a:t/>
            </a:r>
          </a:p>
          <a:p>
            <a:pPr algn="l">
              <a:lnSpc>
                <a:spcPct val="110000"/>
              </a:lnSpc>
              <a:spcAft>
                <a:spcPts val="600"/>
              </a:spcAft>
            </a:pPr>
            <a:r>
              <a:rPr sz="1200" b="0" i="0">
                <a:solidFill>
                  <a:srgbClr val="222B36"/>
                </a:solidFill>
                <a:latin typeface="Calibri"/>
              </a:rPr>
              <a:t>Option A: a resort group that owns 12 hotels offers a joint venture. It would provide a new production kitchen and sell a co-branded range in all its hotels. Priya would manage production and the profits would be shared equally.</a:t>
            </a:r>
          </a:p>
          <a:p>
            <a:pPr algn="l">
              <a:lnSpc>
                <a:spcPct val="110000"/>
              </a:lnSpc>
              <a:spcAft>
                <a:spcPts val="600"/>
              </a:spcAft>
            </a:pPr>
            <a:r>
              <a:rPr sz="1200" b="0" i="0">
                <a:solidFill>
                  <a:srgbClr val="222B36"/>
                </a:solidFill>
                <a:latin typeface="Calibri"/>
              </a:rPr>
              <a:t/>
            </a:r>
          </a:p>
          <a:p>
            <a:pPr algn="l">
              <a:lnSpc>
                <a:spcPct val="110000"/>
              </a:lnSpc>
              <a:spcAft>
                <a:spcPts val="600"/>
              </a:spcAft>
            </a:pPr>
            <a:r>
              <a:rPr sz="1200" b="0" i="0">
                <a:solidFill>
                  <a:srgbClr val="222B36"/>
                </a:solidFill>
                <a:latin typeface="Calibri"/>
              </a:rPr>
              <a:t>Option B: grow internally by moving to a larger unit, costing about $120,000. Her brother and a local investor will invest if she forms a private limited company.</a:t>
            </a:r>
          </a:p>
          <a:p>
            <a:pPr algn="l">
              <a:lnSpc>
                <a:spcPct val="110000"/>
              </a:lnSpc>
              <a:spcAft>
                <a:spcPts val="600"/>
              </a:spcAft>
            </a:pPr>
            <a:r>
              <a:rPr sz="1200" b="0" i="0">
                <a:solidFill>
                  <a:srgbClr val="222B36"/>
                </a:solidFill>
                <a:latin typeface="Calibri"/>
              </a:rPr>
              <a:t/>
            </a:r>
          </a:p>
          <a:p>
            <a:pPr algn="l">
              <a:lnSpc>
                <a:spcPct val="110000"/>
              </a:lnSpc>
              <a:spcAft>
                <a:spcPts val="600"/>
              </a:spcAft>
            </a:pPr>
            <a:r>
              <a:rPr sz="1200" b="0" i="0">
                <a:solidFill>
                  <a:srgbClr val="222B36"/>
                </a:solidFill>
                <a:latin typeface="Calibri"/>
              </a:rPr>
              <a:t>Farmers want long-term contracts at fair prices, employees want job security and training, and neighbours complain about lorries and fruit waste. Priya wants to keep control of quality and the Chamarel name.</a:t>
            </a:r>
          </a:p>
        </p:txBody>
      </p:sp>
      <p:sp>
        <p:nvSpPr>
          <p:cNvPr id="12" name="TextBox 11"/>
          <p:cNvSpPr txBox="1"/>
          <p:nvPr/>
        </p:nvSpPr>
        <p:spPr>
          <a:xfrm>
            <a:off x="7498079" y="1417320"/>
            <a:ext cx="420624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The numbers</a:t>
            </a:r>
          </a:p>
        </p:txBody>
      </p:sp>
      <p:sp>
        <p:nvSpPr>
          <p:cNvPr id="13" name="Rectangle 12"/>
          <p:cNvSpPr/>
          <p:nvPr/>
        </p:nvSpPr>
        <p:spPr>
          <a:xfrm>
            <a:off x="7498079" y="1920240"/>
            <a:ext cx="4160520" cy="512064"/>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571231" y="2020824"/>
            <a:ext cx="4005072" cy="365760"/>
          </a:xfrm>
          <a:prstGeom prst="rect">
            <a:avLst/>
          </a:prstGeom>
          <a:noFill/>
        </p:spPr>
        <p:txBody>
          <a:bodyPr wrap="square" anchor="t" lIns="45720" rIns="45720">
            <a:spAutoFit/>
          </a:bodyPr>
          <a:lstStyle/>
          <a:p>
            <a:pPr algn="l">
              <a:lnSpc>
                <a:spcPct val="110000"/>
              </a:lnSpc>
              <a:spcAft>
                <a:spcPts val="600"/>
              </a:spcAft>
            </a:pPr>
            <a:r>
              <a:rPr sz="1300" b="1" i="0">
                <a:solidFill>
                  <a:srgbClr val="FFFFFF"/>
                </a:solidFill>
                <a:latin typeface="Calibri"/>
              </a:rPr>
              <a:t>Key facts</a:t>
            </a:r>
          </a:p>
        </p:txBody>
      </p:sp>
      <p:sp>
        <p:nvSpPr>
          <p:cNvPr id="15" name="Rectangle 14"/>
          <p:cNvSpPr/>
          <p:nvPr/>
        </p:nvSpPr>
        <p:spPr>
          <a:xfrm>
            <a:off x="7498079" y="2487168"/>
            <a:ext cx="2377440" cy="512064"/>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71231" y="2587752"/>
            <a:ext cx="2267712" cy="36576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Revenue last year</a:t>
            </a:r>
          </a:p>
        </p:txBody>
      </p:sp>
      <p:sp>
        <p:nvSpPr>
          <p:cNvPr id="17" name="Rectangle 16"/>
          <p:cNvSpPr/>
          <p:nvPr/>
        </p:nvSpPr>
        <p:spPr>
          <a:xfrm>
            <a:off x="9921240" y="2487168"/>
            <a:ext cx="1783080" cy="512064"/>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994392" y="2587752"/>
            <a:ext cx="1673352" cy="36576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$180,000</a:t>
            </a:r>
          </a:p>
        </p:txBody>
      </p:sp>
      <p:sp>
        <p:nvSpPr>
          <p:cNvPr id="19" name="Rectangle 18"/>
          <p:cNvSpPr/>
          <p:nvPr/>
        </p:nvSpPr>
        <p:spPr>
          <a:xfrm>
            <a:off x="7498079" y="3054096"/>
            <a:ext cx="237744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571231" y="3154679"/>
            <a:ext cx="2267712" cy="36576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Employees</a:t>
            </a:r>
          </a:p>
        </p:txBody>
      </p:sp>
      <p:sp>
        <p:nvSpPr>
          <p:cNvPr id="21" name="Rectangle 20"/>
          <p:cNvSpPr/>
          <p:nvPr/>
        </p:nvSpPr>
        <p:spPr>
          <a:xfrm>
            <a:off x="9921240" y="3054096"/>
            <a:ext cx="178308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994392" y="3154679"/>
            <a:ext cx="1673352" cy="36576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9</a:t>
            </a:r>
          </a:p>
        </p:txBody>
      </p:sp>
      <p:sp>
        <p:nvSpPr>
          <p:cNvPr id="23" name="Rectangle 22"/>
          <p:cNvSpPr/>
          <p:nvPr/>
        </p:nvSpPr>
        <p:spPr>
          <a:xfrm>
            <a:off x="7498079" y="3621024"/>
            <a:ext cx="2377440" cy="512064"/>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571231" y="3721608"/>
            <a:ext cx="2267712" cy="36576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Farmers supplying</a:t>
            </a:r>
          </a:p>
        </p:txBody>
      </p:sp>
      <p:sp>
        <p:nvSpPr>
          <p:cNvPr id="25" name="Rectangle 24"/>
          <p:cNvSpPr/>
          <p:nvPr/>
        </p:nvSpPr>
        <p:spPr>
          <a:xfrm>
            <a:off x="9921240" y="3621024"/>
            <a:ext cx="1783080" cy="512064"/>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994392" y="3721608"/>
            <a:ext cx="1673352" cy="36576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30</a:t>
            </a:r>
          </a:p>
        </p:txBody>
      </p:sp>
      <p:sp>
        <p:nvSpPr>
          <p:cNvPr id="27" name="Rectangle 26"/>
          <p:cNvSpPr/>
          <p:nvPr/>
        </p:nvSpPr>
        <p:spPr>
          <a:xfrm>
            <a:off x="7498079" y="4187952"/>
            <a:ext cx="237744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571231" y="4288536"/>
            <a:ext cx="2267712" cy="36576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Mango chutney (250 g)</a:t>
            </a:r>
          </a:p>
        </p:txBody>
      </p:sp>
      <p:sp>
        <p:nvSpPr>
          <p:cNvPr id="29" name="Rectangle 28"/>
          <p:cNvSpPr/>
          <p:nvPr/>
        </p:nvSpPr>
        <p:spPr>
          <a:xfrm>
            <a:off x="9921240" y="4187952"/>
            <a:ext cx="178308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994392" y="4288536"/>
            <a:ext cx="1673352" cy="36576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$6 a jar</a:t>
            </a:r>
          </a:p>
        </p:txBody>
      </p:sp>
      <p:sp>
        <p:nvSpPr>
          <p:cNvPr id="31" name="Rectangle 30"/>
          <p:cNvSpPr/>
          <p:nvPr/>
        </p:nvSpPr>
        <p:spPr>
          <a:xfrm>
            <a:off x="7498079" y="4754880"/>
            <a:ext cx="2377440" cy="512064"/>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7571231" y="4855464"/>
            <a:ext cx="2267712" cy="36576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Fruit, sugar, jar, label</a:t>
            </a:r>
          </a:p>
        </p:txBody>
      </p:sp>
      <p:sp>
        <p:nvSpPr>
          <p:cNvPr id="33" name="Rectangle 32"/>
          <p:cNvSpPr/>
          <p:nvPr/>
        </p:nvSpPr>
        <p:spPr>
          <a:xfrm>
            <a:off x="9921240" y="4754880"/>
            <a:ext cx="1783080" cy="512064"/>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994392" y="4855464"/>
            <a:ext cx="1673352" cy="36576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$2.20 a jar</a:t>
            </a:r>
          </a:p>
        </p:txBody>
      </p:sp>
      <p:sp>
        <p:nvSpPr>
          <p:cNvPr id="35" name="Rectangle 34"/>
          <p:cNvSpPr/>
          <p:nvPr/>
        </p:nvSpPr>
        <p:spPr>
          <a:xfrm>
            <a:off x="7498079" y="5321808"/>
            <a:ext cx="237744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571231" y="5422392"/>
            <a:ext cx="2267712" cy="36576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Cost of larger unit</a:t>
            </a:r>
          </a:p>
        </p:txBody>
      </p:sp>
      <p:sp>
        <p:nvSpPr>
          <p:cNvPr id="37" name="Rectangle 36"/>
          <p:cNvSpPr/>
          <p:nvPr/>
        </p:nvSpPr>
        <p:spPr>
          <a:xfrm>
            <a:off x="9921240" y="5321808"/>
            <a:ext cx="178308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9994392" y="5422392"/>
            <a:ext cx="1673352" cy="36576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$120,000</a:t>
            </a:r>
          </a:p>
        </p:txBody>
      </p:sp>
      <p:sp>
        <p:nvSpPr>
          <p:cNvPr id="39" name="TextBox 38"/>
          <p:cNvSpPr txBox="1"/>
          <p:nvPr/>
        </p:nvSpPr>
        <p:spPr>
          <a:xfrm>
            <a:off x="7498079" y="5943600"/>
            <a:ext cx="420624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Added value per jar: $6 − $2.20 = $3.80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1 · SYLLABUS 1.4</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Liability: what can the owner lose?</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7</a:t>
            </a:r>
          </a:p>
        </p:txBody>
      </p:sp>
      <p:sp>
        <p:nvSpPr>
          <p:cNvPr id="8" name="Rounded Rectangle 7"/>
          <p:cNvSpPr/>
          <p:nvPr/>
        </p:nvSpPr>
        <p:spPr>
          <a:xfrm>
            <a:off x="548640" y="1463040"/>
            <a:ext cx="5440680" cy="2377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63040"/>
            <a:ext cx="5440680" cy="73152"/>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4592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Unlimited liability</a:t>
            </a:r>
          </a:p>
        </p:txBody>
      </p:sp>
      <p:sp>
        <p:nvSpPr>
          <p:cNvPr id="11" name="TextBox 10"/>
          <p:cNvSpPr txBox="1"/>
          <p:nvPr/>
        </p:nvSpPr>
        <p:spPr>
          <a:xfrm>
            <a:off x="731520" y="2103120"/>
            <a:ext cx="5074920" cy="16459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The owner is personally responsible for ALL the debts of the business.</a:t>
            </a:r>
          </a:p>
          <a:p>
            <a:pPr algn="l">
              <a:lnSpc>
                <a:spcPct val="110000"/>
              </a:lnSpc>
              <a:spcAft>
                <a:spcPts val="600"/>
              </a:spcAft>
            </a:pPr>
            <a:r>
              <a:rPr sz="1500" b="0" i="0">
                <a:solidFill>
                  <a:srgbClr val="222B36"/>
                </a:solidFill>
                <a:latin typeface="Calibri"/>
              </a:rPr>
              <a:t>If the business cannot pay, the owner may have to sell personal possessions, such as a house or car.</a:t>
            </a:r>
          </a:p>
        </p:txBody>
      </p:sp>
      <p:sp>
        <p:nvSpPr>
          <p:cNvPr id="12" name="Rounded Rectangle 11"/>
          <p:cNvSpPr/>
          <p:nvPr/>
        </p:nvSpPr>
        <p:spPr>
          <a:xfrm>
            <a:off x="6172200" y="1463040"/>
            <a:ext cx="5440680" cy="2377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463040"/>
            <a:ext cx="5440680" cy="73152"/>
          </a:xfrm>
          <a:prstGeom prst="rect">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164592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2E8B57"/>
                </a:solidFill>
                <a:latin typeface="Calibri"/>
              </a:rPr>
              <a:t>Limited liability</a:t>
            </a:r>
          </a:p>
        </p:txBody>
      </p:sp>
      <p:sp>
        <p:nvSpPr>
          <p:cNvPr id="15" name="TextBox 14"/>
          <p:cNvSpPr txBox="1"/>
          <p:nvPr/>
        </p:nvSpPr>
        <p:spPr>
          <a:xfrm>
            <a:off x="6355080" y="2103120"/>
            <a:ext cx="5074920" cy="16459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Shareholders can only lose the money they invested in the business.</a:t>
            </a:r>
          </a:p>
          <a:p>
            <a:pPr algn="l">
              <a:lnSpc>
                <a:spcPct val="110000"/>
              </a:lnSpc>
              <a:spcAft>
                <a:spcPts val="600"/>
              </a:spcAft>
            </a:pPr>
            <a:r>
              <a:rPr sz="1500" b="0" i="0">
                <a:solidFill>
                  <a:srgbClr val="222B36"/>
                </a:solidFill>
                <a:latin typeface="Calibri"/>
              </a:rPr>
              <a:t>Their personal possessions are safe if the business fails.</a:t>
            </a:r>
          </a:p>
        </p:txBody>
      </p:sp>
      <p:sp>
        <p:nvSpPr>
          <p:cNvPr id="16" name="Rounded Rectangle 15"/>
          <p:cNvSpPr/>
          <p:nvPr/>
        </p:nvSpPr>
        <p:spPr>
          <a:xfrm>
            <a:off x="548640" y="4069080"/>
            <a:ext cx="5440680" cy="21488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4069080"/>
            <a:ext cx="5440680" cy="731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31520" y="425196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Unincorporated business</a:t>
            </a:r>
          </a:p>
        </p:txBody>
      </p:sp>
      <p:sp>
        <p:nvSpPr>
          <p:cNvPr id="19" name="TextBox 18"/>
          <p:cNvSpPr txBox="1"/>
          <p:nvPr/>
        </p:nvSpPr>
        <p:spPr>
          <a:xfrm>
            <a:off x="731520" y="4709160"/>
            <a:ext cx="5074920" cy="14173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No separate legal identity: the owner IS the business.</a:t>
            </a:r>
          </a:p>
          <a:p>
            <a:pPr algn="l">
              <a:lnSpc>
                <a:spcPct val="110000"/>
              </a:lnSpc>
              <a:spcAft>
                <a:spcPts val="600"/>
              </a:spcAft>
            </a:pPr>
            <a:r>
              <a:rPr sz="1500" b="0" i="0">
                <a:solidFill>
                  <a:srgbClr val="222B36"/>
                </a:solidFill>
                <a:latin typeface="Calibri"/>
              </a:rPr>
              <a:t>Examples: sole trader, partnership.</a:t>
            </a:r>
          </a:p>
          <a:p>
            <a:pPr algn="l">
              <a:lnSpc>
                <a:spcPct val="110000"/>
              </a:lnSpc>
              <a:spcAft>
                <a:spcPts val="600"/>
              </a:spcAft>
            </a:pPr>
            <a:r>
              <a:rPr sz="1500" b="0" i="0">
                <a:solidFill>
                  <a:srgbClr val="222B36"/>
                </a:solidFill>
                <a:latin typeface="Calibri"/>
              </a:rPr>
              <a:t>Unlimited liability; ends if the owner dies or leaves.</a:t>
            </a:r>
          </a:p>
        </p:txBody>
      </p:sp>
      <p:sp>
        <p:nvSpPr>
          <p:cNvPr id="20" name="Rounded Rectangle 19"/>
          <p:cNvSpPr/>
          <p:nvPr/>
        </p:nvSpPr>
        <p:spPr>
          <a:xfrm>
            <a:off x="6172200" y="4069080"/>
            <a:ext cx="5440680" cy="21488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172200" y="4069080"/>
            <a:ext cx="544068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425196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Incorporated business (company)</a:t>
            </a:r>
          </a:p>
        </p:txBody>
      </p:sp>
      <p:sp>
        <p:nvSpPr>
          <p:cNvPr id="23" name="TextBox 22"/>
          <p:cNvSpPr txBox="1"/>
          <p:nvPr/>
        </p:nvSpPr>
        <p:spPr>
          <a:xfrm>
            <a:off x="6355080" y="4709160"/>
            <a:ext cx="5074920" cy="14173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A separate legal identity from its owners.</a:t>
            </a:r>
          </a:p>
          <a:p>
            <a:pPr algn="l">
              <a:lnSpc>
                <a:spcPct val="110000"/>
              </a:lnSpc>
              <a:spcAft>
                <a:spcPts val="600"/>
              </a:spcAft>
            </a:pPr>
            <a:r>
              <a:rPr sz="1500" b="0" i="0">
                <a:solidFill>
                  <a:srgbClr val="222B36"/>
                </a:solidFill>
                <a:latin typeface="Calibri"/>
              </a:rPr>
              <a:t>Can own assets, sue and be sued in its own name.</a:t>
            </a:r>
          </a:p>
          <a:p>
            <a:pPr algn="l">
              <a:lnSpc>
                <a:spcPct val="110000"/>
              </a:lnSpc>
              <a:spcAft>
                <a:spcPts val="600"/>
              </a:spcAft>
            </a:pPr>
            <a:r>
              <a:rPr sz="1500" b="0" i="0">
                <a:solidFill>
                  <a:srgbClr val="222B36"/>
                </a:solidFill>
                <a:latin typeface="Calibri"/>
              </a:rPr>
              <a:t>Limited liability; continues if an owner dies (continuity).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1 · SYLLABUS 1.4</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Sole traders and partnerships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8</a:t>
            </a:r>
          </a:p>
        </p:txBody>
      </p:sp>
      <p:sp>
        <p:nvSpPr>
          <p:cNvPr id="8" name="Rectangle 7"/>
          <p:cNvSpPr/>
          <p:nvPr/>
        </p:nvSpPr>
        <p:spPr>
          <a:xfrm>
            <a:off x="2834640" y="1463040"/>
            <a:ext cx="4343400" cy="50292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971800" y="1527048"/>
            <a:ext cx="4069080" cy="411480"/>
          </a:xfrm>
          <a:prstGeom prst="rect">
            <a:avLst/>
          </a:prstGeom>
          <a:noFill/>
        </p:spPr>
        <p:txBody>
          <a:bodyPr wrap="square" anchor="t" lIns="45720" rIns="45720">
            <a:spAutoFit/>
          </a:bodyPr>
          <a:lstStyle/>
          <a:p>
            <a:pPr algn="l">
              <a:lnSpc>
                <a:spcPct val="110000"/>
              </a:lnSpc>
              <a:spcAft>
                <a:spcPts val="600"/>
              </a:spcAft>
            </a:pPr>
            <a:r>
              <a:rPr sz="1700" b="1" i="0">
                <a:solidFill>
                  <a:srgbClr val="FFFFFF"/>
                </a:solidFill>
                <a:latin typeface="Calibri"/>
              </a:rPr>
              <a:t>Sole trader</a:t>
            </a:r>
          </a:p>
        </p:txBody>
      </p:sp>
      <p:sp>
        <p:nvSpPr>
          <p:cNvPr id="10" name="Rectangle 9"/>
          <p:cNvSpPr/>
          <p:nvPr/>
        </p:nvSpPr>
        <p:spPr>
          <a:xfrm>
            <a:off x="7269480" y="1463040"/>
            <a:ext cx="4343400" cy="50292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06640" y="1527048"/>
            <a:ext cx="4069080" cy="411480"/>
          </a:xfrm>
          <a:prstGeom prst="rect">
            <a:avLst/>
          </a:prstGeom>
          <a:noFill/>
        </p:spPr>
        <p:txBody>
          <a:bodyPr wrap="square" anchor="t" lIns="45720" rIns="45720">
            <a:spAutoFit/>
          </a:bodyPr>
          <a:lstStyle/>
          <a:p>
            <a:pPr algn="l">
              <a:lnSpc>
                <a:spcPct val="110000"/>
              </a:lnSpc>
              <a:spcAft>
                <a:spcPts val="600"/>
              </a:spcAft>
            </a:pPr>
            <a:r>
              <a:rPr sz="1700" b="1" i="0">
                <a:solidFill>
                  <a:srgbClr val="FFFFFF"/>
                </a:solidFill>
                <a:latin typeface="Calibri"/>
              </a:rPr>
              <a:t>Partnership</a:t>
            </a:r>
          </a:p>
        </p:txBody>
      </p:sp>
      <p:sp>
        <p:nvSpPr>
          <p:cNvPr id="12" name="Rectangle 11"/>
          <p:cNvSpPr/>
          <p:nvPr/>
        </p:nvSpPr>
        <p:spPr>
          <a:xfrm>
            <a:off x="548640" y="2057400"/>
            <a:ext cx="219456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8368" y="2130552"/>
            <a:ext cx="1975104" cy="502919"/>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Definition</a:t>
            </a:r>
          </a:p>
        </p:txBody>
      </p:sp>
      <p:sp>
        <p:nvSpPr>
          <p:cNvPr id="14" name="Rectangle 13"/>
          <p:cNvSpPr/>
          <p:nvPr/>
        </p:nvSpPr>
        <p:spPr>
          <a:xfrm>
            <a:off x="2834640" y="2057400"/>
            <a:ext cx="434340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2944368" y="2130552"/>
            <a:ext cx="4123944" cy="502919"/>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Owned and controlled by one person</a:t>
            </a:r>
          </a:p>
        </p:txBody>
      </p:sp>
      <p:sp>
        <p:nvSpPr>
          <p:cNvPr id="16" name="Rectangle 15"/>
          <p:cNvSpPr/>
          <p:nvPr/>
        </p:nvSpPr>
        <p:spPr>
          <a:xfrm>
            <a:off x="7269480" y="2057400"/>
            <a:ext cx="434340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379208" y="2130552"/>
            <a:ext cx="4123944" cy="502919"/>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Owned by 2 to 20 people (usual limit)</a:t>
            </a:r>
          </a:p>
        </p:txBody>
      </p:sp>
      <p:sp>
        <p:nvSpPr>
          <p:cNvPr id="18" name="Rectangle 17"/>
          <p:cNvSpPr/>
          <p:nvPr/>
        </p:nvSpPr>
        <p:spPr>
          <a:xfrm>
            <a:off x="548640" y="2697480"/>
            <a:ext cx="2194560" cy="106984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58368" y="2770632"/>
            <a:ext cx="1975104" cy="100584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Advantages</a:t>
            </a:r>
          </a:p>
        </p:txBody>
      </p:sp>
      <p:sp>
        <p:nvSpPr>
          <p:cNvPr id="20" name="Rectangle 19"/>
          <p:cNvSpPr/>
          <p:nvPr/>
        </p:nvSpPr>
        <p:spPr>
          <a:xfrm>
            <a:off x="2834640" y="2697480"/>
            <a:ext cx="4343400" cy="106984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2944368" y="2770632"/>
            <a:ext cx="4123944" cy="10058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Easy to set up; full control; keeps all profit; flexible; personal service</a:t>
            </a:r>
          </a:p>
        </p:txBody>
      </p:sp>
      <p:sp>
        <p:nvSpPr>
          <p:cNvPr id="22" name="Rectangle 21"/>
          <p:cNvSpPr/>
          <p:nvPr/>
        </p:nvSpPr>
        <p:spPr>
          <a:xfrm>
            <a:off x="7269480" y="2697480"/>
            <a:ext cx="4343400" cy="106984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379208" y="2770632"/>
            <a:ext cx="4123944" cy="10058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More capital; shared workload and skills; shared losses; easy to set up</a:t>
            </a:r>
          </a:p>
        </p:txBody>
      </p:sp>
      <p:sp>
        <p:nvSpPr>
          <p:cNvPr id="24" name="Rectangle 23"/>
          <p:cNvSpPr/>
          <p:nvPr/>
        </p:nvSpPr>
        <p:spPr>
          <a:xfrm>
            <a:off x="548640" y="3840480"/>
            <a:ext cx="2194560" cy="106984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58368" y="3913632"/>
            <a:ext cx="1975104" cy="100584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Disadvantages</a:t>
            </a:r>
          </a:p>
        </p:txBody>
      </p:sp>
      <p:sp>
        <p:nvSpPr>
          <p:cNvPr id="26" name="Rectangle 25"/>
          <p:cNvSpPr/>
          <p:nvPr/>
        </p:nvSpPr>
        <p:spPr>
          <a:xfrm>
            <a:off x="2834640" y="3840480"/>
            <a:ext cx="4343400" cy="106984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2944368" y="3913632"/>
            <a:ext cx="4123944" cy="10058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Unlimited liability; hard to raise finance; long hours; no continuity</a:t>
            </a:r>
          </a:p>
        </p:txBody>
      </p:sp>
      <p:sp>
        <p:nvSpPr>
          <p:cNvPr id="28" name="Rectangle 27"/>
          <p:cNvSpPr/>
          <p:nvPr/>
        </p:nvSpPr>
        <p:spPr>
          <a:xfrm>
            <a:off x="7269480" y="3840480"/>
            <a:ext cx="4343400" cy="106984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379208" y="3913632"/>
            <a:ext cx="4123944" cy="10058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Unlimited liability (usually); disagreements; profits shared; bound by partners’ decisions</a:t>
            </a:r>
          </a:p>
        </p:txBody>
      </p:sp>
      <p:sp>
        <p:nvSpPr>
          <p:cNvPr id="30" name="Rectangle 29"/>
          <p:cNvSpPr/>
          <p:nvPr/>
        </p:nvSpPr>
        <p:spPr>
          <a:xfrm>
            <a:off x="548640" y="4983480"/>
            <a:ext cx="219456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58368" y="5056632"/>
            <a:ext cx="1975104" cy="502919"/>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Chamarel</a:t>
            </a:r>
          </a:p>
        </p:txBody>
      </p:sp>
      <p:sp>
        <p:nvSpPr>
          <p:cNvPr id="32" name="Rectangle 31"/>
          <p:cNvSpPr/>
          <p:nvPr/>
        </p:nvSpPr>
        <p:spPr>
          <a:xfrm>
            <a:off x="2834640" y="4983480"/>
            <a:ext cx="434340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2944368" y="5056632"/>
            <a:ext cx="4123944" cy="502919"/>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Priya today</a:t>
            </a:r>
          </a:p>
        </p:txBody>
      </p:sp>
      <p:sp>
        <p:nvSpPr>
          <p:cNvPr id="34" name="Rectangle 33"/>
          <p:cNvSpPr/>
          <p:nvPr/>
        </p:nvSpPr>
        <p:spPr>
          <a:xfrm>
            <a:off x="7269480" y="4983480"/>
            <a:ext cx="434340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379208" y="5056632"/>
            <a:ext cx="4123944" cy="502919"/>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If her brother joined as a partner</a:t>
            </a:r>
          </a:p>
        </p:txBody>
      </p:sp>
      <p:sp>
        <p:nvSpPr>
          <p:cNvPr id="36" name="Rounded Rectangle 35"/>
          <p:cNvSpPr/>
          <p:nvPr/>
        </p:nvSpPr>
        <p:spPr>
          <a:xfrm>
            <a:off x="548640" y="5715000"/>
            <a:ext cx="11064240" cy="502920"/>
          </a:xfrm>
          <a:prstGeom prst="roundRect">
            <a:avLst>
              <a:gd name="adj" fmla="val 10000"/>
            </a:avLst>
          </a:prstGeom>
          <a:solidFill>
            <a:srgbClr val="FFFFFF"/>
          </a:solidFill>
          <a:ln w="19050">
            <a:solidFill>
              <a:srgbClr val="E0A52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777240" y="5760720"/>
            <a:ext cx="10607040" cy="411480"/>
          </a:xfrm>
          <a:prstGeom prst="rect">
            <a:avLst/>
          </a:prstGeom>
          <a:noFill/>
        </p:spPr>
        <p:txBody>
          <a:bodyPr wrap="square" anchor="t" lIns="45720" rIns="45720">
            <a:spAutoFit/>
          </a:bodyPr>
          <a:lstStyle/>
          <a:p>
            <a:pPr algn="l">
              <a:lnSpc>
                <a:spcPct val="110000"/>
              </a:lnSpc>
              <a:spcAft>
                <a:spcPts val="600"/>
              </a:spcAft>
            </a:pPr>
            <a:r>
              <a:rPr sz="1400" b="1" i="0">
                <a:solidFill>
                  <a:srgbClr val="E0A526"/>
                </a:solidFill>
                <a:latin typeface="Calibri"/>
              </a:rPr>
              <a:t>Partnership agreement: </a:t>
            </a:r>
            <a:r>
              <a:rPr sz="1400" b="0" i="0">
                <a:solidFill>
                  <a:srgbClr val="222B36"/>
                </a:solidFill>
                <a:latin typeface="Calibri"/>
              </a:rPr>
              <a:t>a written contract setting out each partner’s capital, profit share and role.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QUICK QUIZ · 3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Check 1</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9</a:t>
            </a:r>
          </a:p>
        </p:txBody>
      </p:sp>
      <p:sp>
        <p:nvSpPr>
          <p:cNvPr id="8" name="Rounded Rectangle 7"/>
          <p:cNvSpPr/>
          <p:nvPr/>
        </p:nvSpPr>
        <p:spPr>
          <a:xfrm>
            <a:off x="548640" y="155448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73736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463040" y="169163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Define ‘unlimited liability’.</a:t>
            </a:r>
          </a:p>
        </p:txBody>
      </p:sp>
      <p:sp>
        <p:nvSpPr>
          <p:cNvPr id="11" name="TextBox 10"/>
          <p:cNvSpPr txBox="1"/>
          <p:nvPr/>
        </p:nvSpPr>
        <p:spPr>
          <a:xfrm>
            <a:off x="1463040" y="235915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The owner is personally responsible for all the debts of the business, so personal possessions can be taken.</a:t>
            </a:r>
          </a:p>
        </p:txBody>
      </p:sp>
      <p:sp>
        <p:nvSpPr>
          <p:cNvPr id="12" name="Rounded Rectangle 11"/>
          <p:cNvSpPr/>
          <p:nvPr/>
        </p:nvSpPr>
        <p:spPr>
          <a:xfrm>
            <a:off x="548640" y="3063239"/>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777240" y="324612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4" name="TextBox 13"/>
          <p:cNvSpPr txBox="1"/>
          <p:nvPr/>
        </p:nvSpPr>
        <p:spPr>
          <a:xfrm>
            <a:off x="1463040" y="320039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Identify two features of a sole trader.</a:t>
            </a:r>
          </a:p>
        </p:txBody>
      </p:sp>
      <p:sp>
        <p:nvSpPr>
          <p:cNvPr id="15" name="TextBox 14"/>
          <p:cNvSpPr txBox="1"/>
          <p:nvPr/>
        </p:nvSpPr>
        <p:spPr>
          <a:xfrm>
            <a:off x="1463040" y="3867911"/>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Owned and controlled by one person; unlimited liability; keeps all the profit; unincorporated.</a:t>
            </a:r>
          </a:p>
        </p:txBody>
      </p:sp>
      <p:sp>
        <p:nvSpPr>
          <p:cNvPr id="16" name="Rounded Rectangle 15"/>
          <p:cNvSpPr/>
          <p:nvPr/>
        </p:nvSpPr>
        <p:spPr>
          <a:xfrm>
            <a:off x="548640" y="457200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77240" y="475488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1463040" y="4709160"/>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Give one disadvantage to Priya of taking her brother as a partner.</a:t>
            </a:r>
          </a:p>
        </p:txBody>
      </p:sp>
      <p:sp>
        <p:nvSpPr>
          <p:cNvPr id="19" name="TextBox 18"/>
          <p:cNvSpPr txBox="1"/>
          <p:nvPr/>
        </p:nvSpPr>
        <p:spPr>
          <a:xfrm>
            <a:off x="1463040" y="537667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She must share the profit and decisions, and could be liable for his decisions.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2 · SYLLABUS 1.4</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Private and public limited companies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10</a:t>
            </a:r>
          </a:p>
        </p:txBody>
      </p:sp>
      <p:sp>
        <p:nvSpPr>
          <p:cNvPr id="8" name="Rectangle 7"/>
          <p:cNvSpPr/>
          <p:nvPr/>
        </p:nvSpPr>
        <p:spPr>
          <a:xfrm>
            <a:off x="2514600" y="1463040"/>
            <a:ext cx="4480560" cy="50292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651760" y="1527048"/>
            <a:ext cx="4206240" cy="411480"/>
          </a:xfrm>
          <a:prstGeom prst="rect">
            <a:avLst/>
          </a:prstGeom>
          <a:noFill/>
        </p:spPr>
        <p:txBody>
          <a:bodyPr wrap="square" anchor="t" lIns="45720" rIns="45720">
            <a:spAutoFit/>
          </a:bodyPr>
          <a:lstStyle/>
          <a:p>
            <a:pPr algn="l">
              <a:lnSpc>
                <a:spcPct val="110000"/>
              </a:lnSpc>
              <a:spcAft>
                <a:spcPts val="600"/>
              </a:spcAft>
            </a:pPr>
            <a:r>
              <a:rPr sz="1600" b="1" i="0">
                <a:solidFill>
                  <a:srgbClr val="FFFFFF"/>
                </a:solidFill>
                <a:latin typeface="Calibri"/>
              </a:rPr>
              <a:t>Private limited company (Ltd)</a:t>
            </a:r>
          </a:p>
        </p:txBody>
      </p:sp>
      <p:sp>
        <p:nvSpPr>
          <p:cNvPr id="10" name="Rectangle 9"/>
          <p:cNvSpPr/>
          <p:nvPr/>
        </p:nvSpPr>
        <p:spPr>
          <a:xfrm>
            <a:off x="7086600" y="1463040"/>
            <a:ext cx="4526280" cy="50292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223760" y="1527048"/>
            <a:ext cx="4251960" cy="411480"/>
          </a:xfrm>
          <a:prstGeom prst="rect">
            <a:avLst/>
          </a:prstGeom>
          <a:noFill/>
        </p:spPr>
        <p:txBody>
          <a:bodyPr wrap="square" anchor="t" lIns="45720" rIns="45720">
            <a:spAutoFit/>
          </a:bodyPr>
          <a:lstStyle/>
          <a:p>
            <a:pPr algn="l">
              <a:lnSpc>
                <a:spcPct val="110000"/>
              </a:lnSpc>
              <a:spcAft>
                <a:spcPts val="600"/>
              </a:spcAft>
            </a:pPr>
            <a:r>
              <a:rPr sz="1600" b="1" i="0">
                <a:solidFill>
                  <a:srgbClr val="FFFFFF"/>
                </a:solidFill>
                <a:latin typeface="Calibri"/>
              </a:rPr>
              <a:t>Public limited company (plc)</a:t>
            </a:r>
          </a:p>
        </p:txBody>
      </p:sp>
      <p:sp>
        <p:nvSpPr>
          <p:cNvPr id="12" name="Rectangle 11"/>
          <p:cNvSpPr/>
          <p:nvPr/>
        </p:nvSpPr>
        <p:spPr>
          <a:xfrm>
            <a:off x="548640" y="2057400"/>
            <a:ext cx="1874519" cy="7955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8368" y="2130552"/>
            <a:ext cx="1655063" cy="73152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Shares</a:t>
            </a:r>
          </a:p>
        </p:txBody>
      </p:sp>
      <p:sp>
        <p:nvSpPr>
          <p:cNvPr id="14" name="Rectangle 13"/>
          <p:cNvSpPr/>
          <p:nvPr/>
        </p:nvSpPr>
        <p:spPr>
          <a:xfrm>
            <a:off x="2514600" y="2057400"/>
            <a:ext cx="4480560" cy="7955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2624328" y="2130552"/>
            <a:ext cx="4261104" cy="73152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Sold privately, only with the agreement of other shareholders</a:t>
            </a:r>
          </a:p>
        </p:txBody>
      </p:sp>
      <p:sp>
        <p:nvSpPr>
          <p:cNvPr id="16" name="Rectangle 15"/>
          <p:cNvSpPr/>
          <p:nvPr/>
        </p:nvSpPr>
        <p:spPr>
          <a:xfrm>
            <a:off x="7086600" y="2057400"/>
            <a:ext cx="4526280" cy="7955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196328" y="2130552"/>
            <a:ext cx="4306824" cy="73152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Sold to the general public on the stock exchange</a:t>
            </a:r>
          </a:p>
        </p:txBody>
      </p:sp>
      <p:sp>
        <p:nvSpPr>
          <p:cNvPr id="18" name="Rectangle 17"/>
          <p:cNvSpPr/>
          <p:nvPr/>
        </p:nvSpPr>
        <p:spPr>
          <a:xfrm>
            <a:off x="548640" y="2926080"/>
            <a:ext cx="1874519" cy="7955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58368" y="2999232"/>
            <a:ext cx="1655063" cy="73152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Finance</a:t>
            </a:r>
          </a:p>
        </p:txBody>
      </p:sp>
      <p:sp>
        <p:nvSpPr>
          <p:cNvPr id="20" name="Rectangle 19"/>
          <p:cNvSpPr/>
          <p:nvPr/>
        </p:nvSpPr>
        <p:spPr>
          <a:xfrm>
            <a:off x="2514600" y="2926080"/>
            <a:ext cx="4480560" cy="7955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2624328" y="2999232"/>
            <a:ext cx="4261104" cy="73152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More than a partnership, from friends, family and investors</a:t>
            </a:r>
          </a:p>
        </p:txBody>
      </p:sp>
      <p:sp>
        <p:nvSpPr>
          <p:cNvPr id="22" name="Rectangle 21"/>
          <p:cNvSpPr/>
          <p:nvPr/>
        </p:nvSpPr>
        <p:spPr>
          <a:xfrm>
            <a:off x="7086600" y="2926080"/>
            <a:ext cx="4526280" cy="7955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196328" y="2999232"/>
            <a:ext cx="4306824" cy="73152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Very large sums from selling shares to the public</a:t>
            </a:r>
          </a:p>
        </p:txBody>
      </p:sp>
      <p:sp>
        <p:nvSpPr>
          <p:cNvPr id="24" name="Rectangle 23"/>
          <p:cNvSpPr/>
          <p:nvPr/>
        </p:nvSpPr>
        <p:spPr>
          <a:xfrm>
            <a:off x="548640" y="3794760"/>
            <a:ext cx="1874519" cy="7955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58368" y="3867912"/>
            <a:ext cx="1655063" cy="73152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Control</a:t>
            </a:r>
          </a:p>
        </p:txBody>
      </p:sp>
      <p:sp>
        <p:nvSpPr>
          <p:cNvPr id="26" name="Rectangle 25"/>
          <p:cNvSpPr/>
          <p:nvPr/>
        </p:nvSpPr>
        <p:spPr>
          <a:xfrm>
            <a:off x="2514600" y="3794760"/>
            <a:ext cx="4480560" cy="7955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2624328" y="3867912"/>
            <a:ext cx="4261104" cy="73152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Original owners usually keep control</a:t>
            </a:r>
          </a:p>
        </p:txBody>
      </p:sp>
      <p:sp>
        <p:nvSpPr>
          <p:cNvPr id="28" name="Rectangle 27"/>
          <p:cNvSpPr/>
          <p:nvPr/>
        </p:nvSpPr>
        <p:spPr>
          <a:xfrm>
            <a:off x="7086600" y="3794760"/>
            <a:ext cx="4526280" cy="7955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196328" y="3867912"/>
            <a:ext cx="4306824" cy="73152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Owners (shareholders) and managers are separate; risk of takeover</a:t>
            </a:r>
          </a:p>
        </p:txBody>
      </p:sp>
      <p:sp>
        <p:nvSpPr>
          <p:cNvPr id="30" name="Rectangle 29"/>
          <p:cNvSpPr/>
          <p:nvPr/>
        </p:nvSpPr>
        <p:spPr>
          <a:xfrm>
            <a:off x="548640" y="4663440"/>
            <a:ext cx="1874519" cy="7955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58368" y="4736592"/>
            <a:ext cx="1655063" cy="73152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Drawbacks</a:t>
            </a:r>
          </a:p>
        </p:txBody>
      </p:sp>
      <p:sp>
        <p:nvSpPr>
          <p:cNvPr id="32" name="Rectangle 31"/>
          <p:cNvSpPr/>
          <p:nvPr/>
        </p:nvSpPr>
        <p:spPr>
          <a:xfrm>
            <a:off x="2514600" y="4663440"/>
            <a:ext cx="4480560" cy="7955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2624328" y="4736592"/>
            <a:ext cx="4261104" cy="73152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Legal paperwork; accounts filed; cannot sell shares to the public</a:t>
            </a:r>
          </a:p>
        </p:txBody>
      </p:sp>
      <p:sp>
        <p:nvSpPr>
          <p:cNvPr id="34" name="Rectangle 33"/>
          <p:cNvSpPr/>
          <p:nvPr/>
        </p:nvSpPr>
        <p:spPr>
          <a:xfrm>
            <a:off x="7086600" y="4663440"/>
            <a:ext cx="4526280" cy="7955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196328" y="4736592"/>
            <a:ext cx="4306824" cy="73152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Expensive to set up; accounts published for anyone to see</a:t>
            </a:r>
          </a:p>
        </p:txBody>
      </p:sp>
      <p:sp>
        <p:nvSpPr>
          <p:cNvPr id="36" name="Rounded Rectangle 35"/>
          <p:cNvSpPr/>
          <p:nvPr/>
        </p:nvSpPr>
        <p:spPr>
          <a:xfrm>
            <a:off x="548640" y="5577840"/>
            <a:ext cx="11064240" cy="640080"/>
          </a:xfrm>
          <a:prstGeom prst="roundRect">
            <a:avLst>
              <a:gd name="adj" fmla="val 10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777240" y="5641848"/>
            <a:ext cx="10607040" cy="548640"/>
          </a:xfrm>
          <a:prstGeom prst="rect">
            <a:avLst/>
          </a:prstGeom>
          <a:noFill/>
        </p:spPr>
        <p:txBody>
          <a:bodyPr wrap="square" anchor="t" lIns="45720" rIns="45720">
            <a:spAutoFit/>
          </a:bodyPr>
          <a:lstStyle/>
          <a:p>
            <a:pPr algn="l">
              <a:lnSpc>
                <a:spcPct val="110000"/>
              </a:lnSpc>
              <a:spcAft>
                <a:spcPts val="600"/>
              </a:spcAft>
            </a:pPr>
            <a:r>
              <a:rPr sz="1500" b="1" i="0">
                <a:solidFill>
                  <a:srgbClr val="0E7C86"/>
                </a:solidFill>
                <a:latin typeface="Calibri"/>
              </a:rPr>
              <a:t>Both: </a:t>
            </a:r>
            <a:r>
              <a:rPr sz="1500" b="0" i="0">
                <a:solidFill>
                  <a:srgbClr val="222B36"/>
                </a:solidFill>
                <a:latin typeface="Calibri"/>
              </a:rPr>
              <a:t>limited liability, separate legal identity, continuity, owned by shareholders, run by directors.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2 · SYLLABUS 1.4</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Franchises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11</a:t>
            </a:r>
          </a:p>
        </p:txBody>
      </p:sp>
      <p:sp>
        <p:nvSpPr>
          <p:cNvPr id="8" name="Rounded Rectangle 7"/>
          <p:cNvSpPr/>
          <p:nvPr/>
        </p:nvSpPr>
        <p:spPr>
          <a:xfrm>
            <a:off x="548640" y="1417320"/>
            <a:ext cx="11064240" cy="8686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1508760"/>
            <a:ext cx="10607040" cy="731520"/>
          </a:xfrm>
          <a:prstGeom prst="rect">
            <a:avLst/>
          </a:prstGeom>
          <a:noFill/>
        </p:spPr>
        <p:txBody>
          <a:bodyPr wrap="square" anchor="t" lIns="45720" rIns="45720">
            <a:spAutoFit/>
          </a:bodyPr>
          <a:lstStyle/>
          <a:p>
            <a:pPr algn="l">
              <a:lnSpc>
                <a:spcPct val="110000"/>
              </a:lnSpc>
              <a:spcAft>
                <a:spcPts val="600"/>
              </a:spcAft>
            </a:pPr>
            <a:r>
              <a:rPr sz="1600" b="1" i="0">
                <a:solidFill>
                  <a:srgbClr val="0E7C86"/>
                </a:solidFill>
                <a:latin typeface="Calibri"/>
              </a:rPr>
              <a:t>Definition  </a:t>
            </a:r>
            <a:r>
              <a:rPr sz="1600" b="0" i="0">
                <a:solidFill>
                  <a:srgbClr val="222B36"/>
                </a:solidFill>
                <a:latin typeface="Calibri"/>
              </a:rPr>
              <a:t>A business (the franchisor) allows another business (the franchisee) to use its name, logo and way of trading, in return for a fee and a share of the revenue (royalty).</a:t>
            </a:r>
          </a:p>
        </p:txBody>
      </p:sp>
      <p:sp>
        <p:nvSpPr>
          <p:cNvPr id="10" name="Rounded Rectangle 9"/>
          <p:cNvSpPr/>
          <p:nvPr/>
        </p:nvSpPr>
        <p:spPr>
          <a:xfrm>
            <a:off x="548640" y="2514600"/>
            <a:ext cx="5440680" cy="370332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2514600"/>
            <a:ext cx="5440680" cy="731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31520" y="269748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The franchisor (sells the franchise)</a:t>
            </a:r>
          </a:p>
        </p:txBody>
      </p:sp>
      <p:sp>
        <p:nvSpPr>
          <p:cNvPr id="13" name="TextBox 12"/>
          <p:cNvSpPr txBox="1"/>
          <p:nvPr/>
        </p:nvSpPr>
        <p:spPr>
          <a:xfrm>
            <a:off x="731520" y="3154680"/>
            <a:ext cx="5074920" cy="297180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 Grows quickly with little of its own capital</a:t>
            </a:r>
          </a:p>
          <a:p>
            <a:pPr algn="l">
              <a:lnSpc>
                <a:spcPct val="110000"/>
              </a:lnSpc>
              <a:spcAft>
                <a:spcPts val="600"/>
              </a:spcAft>
            </a:pPr>
            <a:r>
              <a:rPr sz="1500" b="0" i="0">
                <a:solidFill>
                  <a:srgbClr val="222B36"/>
                </a:solidFill>
                <a:latin typeface="Calibri"/>
              </a:rPr>
              <a:t>+ Earns fees and royalties</a:t>
            </a:r>
          </a:p>
          <a:p>
            <a:pPr algn="l">
              <a:lnSpc>
                <a:spcPct val="110000"/>
              </a:lnSpc>
              <a:spcAft>
                <a:spcPts val="600"/>
              </a:spcAft>
            </a:pPr>
            <a:r>
              <a:rPr sz="1500" b="0" i="0">
                <a:solidFill>
                  <a:srgbClr val="222B36"/>
                </a:solidFill>
                <a:latin typeface="Calibri"/>
              </a:rPr>
              <a:t>+ Franchisees are motivated to work hard</a:t>
            </a:r>
          </a:p>
          <a:p>
            <a:pPr algn="l">
              <a:lnSpc>
                <a:spcPct val="110000"/>
              </a:lnSpc>
              <a:spcAft>
                <a:spcPts val="600"/>
              </a:spcAft>
            </a:pPr>
            <a:r>
              <a:rPr sz="1500" b="0" i="0">
                <a:solidFill>
                  <a:srgbClr val="222B36"/>
                </a:solidFill>
                <a:latin typeface="Calibri"/>
              </a:rPr>
              <a:t>− Less control over quality</a:t>
            </a:r>
          </a:p>
          <a:p>
            <a:pPr algn="l">
              <a:lnSpc>
                <a:spcPct val="110000"/>
              </a:lnSpc>
              <a:spcAft>
                <a:spcPts val="600"/>
              </a:spcAft>
            </a:pPr>
            <a:r>
              <a:rPr sz="1500" b="0" i="0">
                <a:solidFill>
                  <a:srgbClr val="222B36"/>
                </a:solidFill>
                <a:latin typeface="Calibri"/>
              </a:rPr>
              <a:t>− One bad franchisee damages the whole brand</a:t>
            </a:r>
          </a:p>
        </p:txBody>
      </p:sp>
      <p:sp>
        <p:nvSpPr>
          <p:cNvPr id="14" name="Rounded Rectangle 13"/>
          <p:cNvSpPr/>
          <p:nvPr/>
        </p:nvSpPr>
        <p:spPr>
          <a:xfrm>
            <a:off x="6172200" y="2514600"/>
            <a:ext cx="5440680" cy="370332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172200" y="2514600"/>
            <a:ext cx="544068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69748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The franchisee (buys the franchise)</a:t>
            </a:r>
          </a:p>
        </p:txBody>
      </p:sp>
      <p:sp>
        <p:nvSpPr>
          <p:cNvPr id="17" name="TextBox 16"/>
          <p:cNvSpPr txBox="1"/>
          <p:nvPr/>
        </p:nvSpPr>
        <p:spPr>
          <a:xfrm>
            <a:off x="6355080" y="3154680"/>
            <a:ext cx="5074920" cy="297180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 Lower risk: a known brand and proven idea</a:t>
            </a:r>
          </a:p>
          <a:p>
            <a:pPr algn="l">
              <a:lnSpc>
                <a:spcPct val="110000"/>
              </a:lnSpc>
              <a:spcAft>
                <a:spcPts val="600"/>
              </a:spcAft>
            </a:pPr>
            <a:r>
              <a:rPr sz="1500" b="0" i="0">
                <a:solidFill>
                  <a:srgbClr val="222B36"/>
                </a:solidFill>
                <a:latin typeface="Calibri"/>
              </a:rPr>
              <a:t>+ Training, advertising and support provided</a:t>
            </a:r>
          </a:p>
          <a:p>
            <a:pPr algn="l">
              <a:lnSpc>
                <a:spcPct val="110000"/>
              </a:lnSpc>
              <a:spcAft>
                <a:spcPts val="600"/>
              </a:spcAft>
            </a:pPr>
            <a:r>
              <a:rPr sz="1500" b="0" i="0">
                <a:solidFill>
                  <a:srgbClr val="222B36"/>
                </a:solidFill>
                <a:latin typeface="Calibri"/>
              </a:rPr>
              <a:t>+ Easier to get a bank loan</a:t>
            </a:r>
          </a:p>
          <a:p>
            <a:pPr algn="l">
              <a:lnSpc>
                <a:spcPct val="110000"/>
              </a:lnSpc>
              <a:spcAft>
                <a:spcPts val="600"/>
              </a:spcAft>
            </a:pPr>
            <a:r>
              <a:rPr sz="1500" b="0" i="0">
                <a:solidFill>
                  <a:srgbClr val="222B36"/>
                </a:solidFill>
                <a:latin typeface="Calibri"/>
              </a:rPr>
              <a:t>− Expensive fee and royalty on sales</a:t>
            </a:r>
          </a:p>
          <a:p>
            <a:pPr algn="l">
              <a:lnSpc>
                <a:spcPct val="110000"/>
              </a:lnSpc>
              <a:spcAft>
                <a:spcPts val="600"/>
              </a:spcAft>
            </a:pPr>
            <a:r>
              <a:rPr sz="1500" b="0" i="0">
                <a:solidFill>
                  <a:srgbClr val="222B36"/>
                </a:solidFill>
                <a:latin typeface="Calibri"/>
              </a:rPr>
              <a:t>− Must follow the franchisor’s rules: less freedom</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2 · SYLLABUS 1.4</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Joint ventures and public corporations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12</a:t>
            </a:r>
          </a:p>
        </p:txBody>
      </p:sp>
      <p:sp>
        <p:nvSpPr>
          <p:cNvPr id="8" name="Rounded Rectangle 7"/>
          <p:cNvSpPr/>
          <p:nvPr/>
        </p:nvSpPr>
        <p:spPr>
          <a:xfrm>
            <a:off x="548640" y="1463040"/>
            <a:ext cx="5440680" cy="475488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63040"/>
            <a:ext cx="5440680" cy="731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4592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Joint venture</a:t>
            </a:r>
          </a:p>
        </p:txBody>
      </p:sp>
      <p:sp>
        <p:nvSpPr>
          <p:cNvPr id="11" name="TextBox 10"/>
          <p:cNvSpPr txBox="1"/>
          <p:nvPr/>
        </p:nvSpPr>
        <p:spPr>
          <a:xfrm>
            <a:off x="731520" y="2103120"/>
            <a:ext cx="5074920" cy="4023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Two or more businesses agree to work together on a project, sharing costs, risks and profits, while staying separate businesses.</a:t>
            </a:r>
          </a:p>
          <a:p>
            <a:pPr algn="l">
              <a:lnSpc>
                <a:spcPct val="110000"/>
              </a:lnSpc>
              <a:spcAft>
                <a:spcPts val="600"/>
              </a:spcAft>
            </a:pPr>
            <a:r>
              <a:rPr sz="1400" b="0" i="0">
                <a:solidFill>
                  <a:srgbClr val="222B36"/>
                </a:solidFill>
                <a:latin typeface="Calibri"/>
              </a:rPr>
              <a:t/>
            </a:r>
          </a:p>
          <a:p>
            <a:pPr algn="l">
              <a:lnSpc>
                <a:spcPct val="110000"/>
              </a:lnSpc>
              <a:spcAft>
                <a:spcPts val="600"/>
              </a:spcAft>
            </a:pPr>
            <a:r>
              <a:rPr sz="1400" b="0" i="0">
                <a:solidFill>
                  <a:srgbClr val="222B36"/>
                </a:solidFill>
                <a:latin typeface="Calibri"/>
              </a:rPr>
              <a:t>+ Share costs and risk</a:t>
            </a:r>
          </a:p>
          <a:p>
            <a:pPr algn="l">
              <a:lnSpc>
                <a:spcPct val="110000"/>
              </a:lnSpc>
              <a:spcAft>
                <a:spcPts val="600"/>
              </a:spcAft>
            </a:pPr>
            <a:r>
              <a:rPr sz="1400" b="0" i="0">
                <a:solidFill>
                  <a:srgbClr val="222B36"/>
                </a:solidFill>
                <a:latin typeface="Calibri"/>
              </a:rPr>
              <a:t>+ Gain the partner’s knowledge, market or customers</a:t>
            </a:r>
          </a:p>
          <a:p>
            <a:pPr algn="l">
              <a:lnSpc>
                <a:spcPct val="110000"/>
              </a:lnSpc>
              <a:spcAft>
                <a:spcPts val="600"/>
              </a:spcAft>
            </a:pPr>
            <a:r>
              <a:rPr sz="1400" b="0" i="0">
                <a:solidFill>
                  <a:srgbClr val="222B36"/>
                </a:solidFill>
                <a:latin typeface="Calibri"/>
              </a:rPr>
              <a:t>+ Faster entry into new markets</a:t>
            </a:r>
          </a:p>
          <a:p>
            <a:pPr algn="l">
              <a:lnSpc>
                <a:spcPct val="110000"/>
              </a:lnSpc>
              <a:spcAft>
                <a:spcPts val="600"/>
              </a:spcAft>
            </a:pPr>
            <a:r>
              <a:rPr sz="1400" b="0" i="0">
                <a:solidFill>
                  <a:srgbClr val="222B36"/>
                </a:solidFill>
                <a:latin typeface="Calibri"/>
              </a:rPr>
              <a:t>− Profits shared</a:t>
            </a:r>
          </a:p>
          <a:p>
            <a:pPr algn="l">
              <a:lnSpc>
                <a:spcPct val="110000"/>
              </a:lnSpc>
              <a:spcAft>
                <a:spcPts val="600"/>
              </a:spcAft>
            </a:pPr>
            <a:r>
              <a:rPr sz="1400" b="0" i="0">
                <a:solidFill>
                  <a:srgbClr val="222B36"/>
                </a:solidFill>
                <a:latin typeface="Calibri"/>
              </a:rPr>
              <a:t>− Disagreements over control</a:t>
            </a:r>
          </a:p>
          <a:p>
            <a:pPr algn="l">
              <a:lnSpc>
                <a:spcPct val="110000"/>
              </a:lnSpc>
              <a:spcAft>
                <a:spcPts val="600"/>
              </a:spcAft>
            </a:pPr>
            <a:r>
              <a:rPr sz="1400" b="0" i="0">
                <a:solidFill>
                  <a:srgbClr val="222B36"/>
                </a:solidFill>
                <a:latin typeface="Calibri"/>
              </a:rPr>
              <a:t/>
            </a:r>
          </a:p>
          <a:p>
            <a:pPr algn="l">
              <a:lnSpc>
                <a:spcPct val="110000"/>
              </a:lnSpc>
              <a:spcAft>
                <a:spcPts val="600"/>
              </a:spcAft>
            </a:pPr>
            <a:r>
              <a:rPr sz="1400" b="0" i="0">
                <a:solidFill>
                  <a:srgbClr val="222B36"/>
                </a:solidFill>
                <a:latin typeface="Calibri"/>
              </a:rPr>
              <a:t>Chamarel: the resort group provides the kitchen and 12 hotels to sell in.</a:t>
            </a:r>
          </a:p>
        </p:txBody>
      </p:sp>
      <p:sp>
        <p:nvSpPr>
          <p:cNvPr id="12" name="Rounded Rectangle 11"/>
          <p:cNvSpPr/>
          <p:nvPr/>
        </p:nvSpPr>
        <p:spPr>
          <a:xfrm>
            <a:off x="6172200" y="1463040"/>
            <a:ext cx="5440680" cy="475488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463040"/>
            <a:ext cx="544068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164592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Public corporation</a:t>
            </a:r>
          </a:p>
        </p:txBody>
      </p:sp>
      <p:sp>
        <p:nvSpPr>
          <p:cNvPr id="15" name="TextBox 14"/>
          <p:cNvSpPr txBox="1"/>
          <p:nvPr/>
        </p:nvSpPr>
        <p:spPr>
          <a:xfrm>
            <a:off x="6355080" y="2103120"/>
            <a:ext cx="5074920" cy="4023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A business owned and controlled by the government, in the public sector, run by a board appointed by the government.</a:t>
            </a:r>
          </a:p>
          <a:p>
            <a:pPr algn="l">
              <a:lnSpc>
                <a:spcPct val="110000"/>
              </a:lnSpc>
              <a:spcAft>
                <a:spcPts val="600"/>
              </a:spcAft>
            </a:pPr>
            <a:r>
              <a:rPr sz="1400" b="0" i="0">
                <a:solidFill>
                  <a:srgbClr val="222B36"/>
                </a:solidFill>
                <a:latin typeface="Calibri"/>
              </a:rPr>
              <a:t/>
            </a:r>
          </a:p>
          <a:p>
            <a:pPr algn="l">
              <a:lnSpc>
                <a:spcPct val="110000"/>
              </a:lnSpc>
              <a:spcAft>
                <a:spcPts val="600"/>
              </a:spcAft>
            </a:pPr>
            <a:r>
              <a:rPr sz="1400" b="0" i="0">
                <a:solidFill>
                  <a:srgbClr val="222B36"/>
                </a:solidFill>
                <a:latin typeface="Calibri"/>
              </a:rPr>
              <a:t>Examples: national railway, state electricity or water company, national broadcaster.</a:t>
            </a:r>
          </a:p>
          <a:p>
            <a:pPr algn="l">
              <a:lnSpc>
                <a:spcPct val="110000"/>
              </a:lnSpc>
              <a:spcAft>
                <a:spcPts val="600"/>
              </a:spcAft>
            </a:pPr>
            <a:r>
              <a:rPr sz="1400" b="0" i="0">
                <a:solidFill>
                  <a:srgbClr val="222B36"/>
                </a:solidFill>
                <a:latin typeface="Calibri"/>
              </a:rPr>
              <a:t/>
            </a:r>
          </a:p>
          <a:p>
            <a:pPr algn="l">
              <a:lnSpc>
                <a:spcPct val="110000"/>
              </a:lnSpc>
              <a:spcAft>
                <a:spcPts val="600"/>
              </a:spcAft>
            </a:pPr>
            <a:r>
              <a:rPr sz="1400" b="0" i="0">
                <a:solidFill>
                  <a:srgbClr val="222B36"/>
                </a:solidFill>
                <a:latin typeface="Calibri"/>
              </a:rPr>
              <a:t>Objectives: provide an essential service, keep prices affordable, protect jobs, cover costs.</a:t>
            </a:r>
          </a:p>
          <a:p>
            <a:pPr algn="l">
              <a:lnSpc>
                <a:spcPct val="110000"/>
              </a:lnSpc>
              <a:spcAft>
                <a:spcPts val="600"/>
              </a:spcAft>
            </a:pPr>
            <a:r>
              <a:rPr sz="1400" b="0" i="0">
                <a:solidFill>
                  <a:srgbClr val="222B36"/>
                </a:solidFill>
                <a:latin typeface="Calibri"/>
              </a:rPr>
              <a:t/>
            </a:r>
          </a:p>
          <a:p>
            <a:pPr algn="l">
              <a:lnSpc>
                <a:spcPct val="110000"/>
              </a:lnSpc>
              <a:spcAft>
                <a:spcPts val="600"/>
              </a:spcAft>
            </a:pPr>
            <a:r>
              <a:rPr sz="1400" b="0" i="0">
                <a:solidFill>
                  <a:srgbClr val="222B36"/>
                </a:solidFill>
                <a:latin typeface="Calibri"/>
              </a:rPr>
              <a:t>Trap: a public LIMITED company (plc) is in the PRIVATE sector.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2 · SYLLABUS 1.4</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Choosing the right form of organisation</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13</a:t>
            </a:r>
          </a:p>
        </p:txBody>
      </p:sp>
      <p:sp>
        <p:nvSpPr>
          <p:cNvPr id="8" name="Rectangle 7"/>
          <p:cNvSpPr/>
          <p:nvPr/>
        </p:nvSpPr>
        <p:spPr>
          <a:xfrm>
            <a:off x="548640" y="1463040"/>
            <a:ext cx="2697480" cy="4572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0080" y="1517904"/>
            <a:ext cx="2514600" cy="36576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Form</a:t>
            </a:r>
          </a:p>
        </p:txBody>
      </p:sp>
      <p:sp>
        <p:nvSpPr>
          <p:cNvPr id="10" name="Rectangle 9"/>
          <p:cNvSpPr/>
          <p:nvPr/>
        </p:nvSpPr>
        <p:spPr>
          <a:xfrm>
            <a:off x="3291840" y="1463040"/>
            <a:ext cx="1554480" cy="4572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383280" y="1517904"/>
            <a:ext cx="1371600" cy="36576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Liability</a:t>
            </a:r>
          </a:p>
        </p:txBody>
      </p:sp>
      <p:sp>
        <p:nvSpPr>
          <p:cNvPr id="12" name="Rectangle 11"/>
          <p:cNvSpPr/>
          <p:nvPr/>
        </p:nvSpPr>
        <p:spPr>
          <a:xfrm>
            <a:off x="4892040" y="1463040"/>
            <a:ext cx="1554480" cy="4572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983479" y="1517904"/>
            <a:ext cx="1371600" cy="36576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Finance</a:t>
            </a:r>
          </a:p>
        </p:txBody>
      </p:sp>
      <p:sp>
        <p:nvSpPr>
          <p:cNvPr id="14" name="Rectangle 13"/>
          <p:cNvSpPr/>
          <p:nvPr/>
        </p:nvSpPr>
        <p:spPr>
          <a:xfrm>
            <a:off x="6492240" y="1463040"/>
            <a:ext cx="1691640" cy="4572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83679" y="1517904"/>
            <a:ext cx="1508760" cy="36576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Control</a:t>
            </a:r>
          </a:p>
        </p:txBody>
      </p:sp>
      <p:sp>
        <p:nvSpPr>
          <p:cNvPr id="16" name="Rectangle 15"/>
          <p:cNvSpPr/>
          <p:nvPr/>
        </p:nvSpPr>
        <p:spPr>
          <a:xfrm>
            <a:off x="8229600" y="1463040"/>
            <a:ext cx="3383280" cy="4572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21040" y="1517904"/>
            <a:ext cx="3200400" cy="36576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Best when…</a:t>
            </a:r>
          </a:p>
        </p:txBody>
      </p:sp>
      <p:sp>
        <p:nvSpPr>
          <p:cNvPr id="18" name="Rectangle 17"/>
          <p:cNvSpPr/>
          <p:nvPr/>
        </p:nvSpPr>
        <p:spPr>
          <a:xfrm>
            <a:off x="548640" y="1984248"/>
            <a:ext cx="269748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2075688"/>
            <a:ext cx="2514600" cy="45720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Sole trader</a:t>
            </a:r>
          </a:p>
        </p:txBody>
      </p:sp>
      <p:sp>
        <p:nvSpPr>
          <p:cNvPr id="20" name="Rectangle 19"/>
          <p:cNvSpPr/>
          <p:nvPr/>
        </p:nvSpPr>
        <p:spPr>
          <a:xfrm>
            <a:off x="3291840" y="1984248"/>
            <a:ext cx="155448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383280" y="2075688"/>
            <a:ext cx="13716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Unlimited</a:t>
            </a:r>
          </a:p>
        </p:txBody>
      </p:sp>
      <p:sp>
        <p:nvSpPr>
          <p:cNvPr id="22" name="Rectangle 21"/>
          <p:cNvSpPr/>
          <p:nvPr/>
        </p:nvSpPr>
        <p:spPr>
          <a:xfrm>
            <a:off x="4892040" y="1984248"/>
            <a:ext cx="155448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983479" y="2075688"/>
            <a:ext cx="13716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Low</a:t>
            </a:r>
          </a:p>
        </p:txBody>
      </p:sp>
      <p:sp>
        <p:nvSpPr>
          <p:cNvPr id="24" name="Rectangle 23"/>
          <p:cNvSpPr/>
          <p:nvPr/>
        </p:nvSpPr>
        <p:spPr>
          <a:xfrm>
            <a:off x="6492240" y="1984248"/>
            <a:ext cx="169164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583679" y="2075688"/>
            <a:ext cx="150876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Full</a:t>
            </a:r>
          </a:p>
        </p:txBody>
      </p:sp>
      <p:sp>
        <p:nvSpPr>
          <p:cNvPr id="26" name="Rectangle 25"/>
          <p:cNvSpPr/>
          <p:nvPr/>
        </p:nvSpPr>
        <p:spPr>
          <a:xfrm>
            <a:off x="8229600" y="1984248"/>
            <a:ext cx="338328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321040" y="2075688"/>
            <a:ext cx="32004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small, low risk, owner wants control</a:t>
            </a:r>
          </a:p>
        </p:txBody>
      </p:sp>
      <p:sp>
        <p:nvSpPr>
          <p:cNvPr id="28" name="Rectangle 27"/>
          <p:cNvSpPr/>
          <p:nvPr/>
        </p:nvSpPr>
        <p:spPr>
          <a:xfrm>
            <a:off x="548640" y="2606040"/>
            <a:ext cx="2697480"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40080" y="2697480"/>
            <a:ext cx="2514600" cy="45720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Partnership</a:t>
            </a:r>
          </a:p>
        </p:txBody>
      </p:sp>
      <p:sp>
        <p:nvSpPr>
          <p:cNvPr id="30" name="Rectangle 29"/>
          <p:cNvSpPr/>
          <p:nvPr/>
        </p:nvSpPr>
        <p:spPr>
          <a:xfrm>
            <a:off x="3291840" y="2606040"/>
            <a:ext cx="1554480"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383280" y="2697480"/>
            <a:ext cx="13716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Unlimited</a:t>
            </a:r>
          </a:p>
        </p:txBody>
      </p:sp>
      <p:sp>
        <p:nvSpPr>
          <p:cNvPr id="32" name="Rectangle 31"/>
          <p:cNvSpPr/>
          <p:nvPr/>
        </p:nvSpPr>
        <p:spPr>
          <a:xfrm>
            <a:off x="4892040" y="2606040"/>
            <a:ext cx="1554480"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4983479" y="2697480"/>
            <a:ext cx="13716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Medium</a:t>
            </a:r>
          </a:p>
        </p:txBody>
      </p:sp>
      <p:sp>
        <p:nvSpPr>
          <p:cNvPr id="34" name="Rectangle 33"/>
          <p:cNvSpPr/>
          <p:nvPr/>
        </p:nvSpPr>
        <p:spPr>
          <a:xfrm>
            <a:off x="6492240" y="2606040"/>
            <a:ext cx="1691640"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583679" y="2697480"/>
            <a:ext cx="150876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Shared</a:t>
            </a:r>
          </a:p>
        </p:txBody>
      </p:sp>
      <p:sp>
        <p:nvSpPr>
          <p:cNvPr id="36" name="Rectangle 35"/>
          <p:cNvSpPr/>
          <p:nvPr/>
        </p:nvSpPr>
        <p:spPr>
          <a:xfrm>
            <a:off x="8229600" y="2606040"/>
            <a:ext cx="3383280"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8321040" y="2697480"/>
            <a:ext cx="32004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skills or capital from a partner needed</a:t>
            </a:r>
          </a:p>
        </p:txBody>
      </p:sp>
      <p:sp>
        <p:nvSpPr>
          <p:cNvPr id="38" name="Rectangle 37"/>
          <p:cNvSpPr/>
          <p:nvPr/>
        </p:nvSpPr>
        <p:spPr>
          <a:xfrm>
            <a:off x="548640" y="3227832"/>
            <a:ext cx="269748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40080" y="3319272"/>
            <a:ext cx="2514600" cy="45720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Private limited company</a:t>
            </a:r>
          </a:p>
        </p:txBody>
      </p:sp>
      <p:sp>
        <p:nvSpPr>
          <p:cNvPr id="40" name="Rectangle 39"/>
          <p:cNvSpPr/>
          <p:nvPr/>
        </p:nvSpPr>
        <p:spPr>
          <a:xfrm>
            <a:off x="3291840" y="3227832"/>
            <a:ext cx="155448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3383280" y="3319272"/>
            <a:ext cx="13716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Limited</a:t>
            </a:r>
          </a:p>
        </p:txBody>
      </p:sp>
      <p:sp>
        <p:nvSpPr>
          <p:cNvPr id="42" name="Rectangle 41"/>
          <p:cNvSpPr/>
          <p:nvPr/>
        </p:nvSpPr>
        <p:spPr>
          <a:xfrm>
            <a:off x="4892040" y="3227832"/>
            <a:ext cx="155448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4983479" y="3319272"/>
            <a:ext cx="13716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Medium–high</a:t>
            </a:r>
          </a:p>
        </p:txBody>
      </p:sp>
      <p:sp>
        <p:nvSpPr>
          <p:cNvPr id="44" name="Rectangle 43"/>
          <p:cNvSpPr/>
          <p:nvPr/>
        </p:nvSpPr>
        <p:spPr>
          <a:xfrm>
            <a:off x="6492240" y="3227832"/>
            <a:ext cx="169164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6583679" y="3319272"/>
            <a:ext cx="150876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Owners keep it</a:t>
            </a:r>
          </a:p>
        </p:txBody>
      </p:sp>
      <p:sp>
        <p:nvSpPr>
          <p:cNvPr id="46" name="Rectangle 45"/>
          <p:cNvSpPr/>
          <p:nvPr/>
        </p:nvSpPr>
        <p:spPr>
          <a:xfrm>
            <a:off x="8229600" y="3227832"/>
            <a:ext cx="338328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8321040" y="3319272"/>
            <a:ext cx="32004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growing, more risk, family or friend investors</a:t>
            </a:r>
          </a:p>
        </p:txBody>
      </p:sp>
      <p:sp>
        <p:nvSpPr>
          <p:cNvPr id="48" name="Rectangle 47"/>
          <p:cNvSpPr/>
          <p:nvPr/>
        </p:nvSpPr>
        <p:spPr>
          <a:xfrm>
            <a:off x="548640" y="3849624"/>
            <a:ext cx="2697480"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640080" y="3941063"/>
            <a:ext cx="2514600" cy="45720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Public limited company</a:t>
            </a:r>
          </a:p>
        </p:txBody>
      </p:sp>
      <p:sp>
        <p:nvSpPr>
          <p:cNvPr id="50" name="Rectangle 49"/>
          <p:cNvSpPr/>
          <p:nvPr/>
        </p:nvSpPr>
        <p:spPr>
          <a:xfrm>
            <a:off x="3291840" y="3849624"/>
            <a:ext cx="1554480"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3383280" y="3941063"/>
            <a:ext cx="13716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Limited</a:t>
            </a:r>
          </a:p>
        </p:txBody>
      </p:sp>
      <p:sp>
        <p:nvSpPr>
          <p:cNvPr id="52" name="Rectangle 51"/>
          <p:cNvSpPr/>
          <p:nvPr/>
        </p:nvSpPr>
        <p:spPr>
          <a:xfrm>
            <a:off x="4892040" y="3849624"/>
            <a:ext cx="1554480"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4983479" y="3941063"/>
            <a:ext cx="13716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Very high</a:t>
            </a:r>
          </a:p>
        </p:txBody>
      </p:sp>
      <p:sp>
        <p:nvSpPr>
          <p:cNvPr id="54" name="Rectangle 53"/>
          <p:cNvSpPr/>
          <p:nvPr/>
        </p:nvSpPr>
        <p:spPr>
          <a:xfrm>
            <a:off x="6492240" y="3849624"/>
            <a:ext cx="1691640"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6583679" y="3941063"/>
            <a:ext cx="150876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Shareholders</a:t>
            </a:r>
          </a:p>
        </p:txBody>
      </p:sp>
      <p:sp>
        <p:nvSpPr>
          <p:cNvPr id="56" name="Rectangle 55"/>
          <p:cNvSpPr/>
          <p:nvPr/>
        </p:nvSpPr>
        <p:spPr>
          <a:xfrm>
            <a:off x="8229600" y="3849624"/>
            <a:ext cx="3383280"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8321040" y="3941063"/>
            <a:ext cx="32004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very large expansion plans</a:t>
            </a:r>
          </a:p>
        </p:txBody>
      </p:sp>
      <p:sp>
        <p:nvSpPr>
          <p:cNvPr id="58" name="Rectangle 57"/>
          <p:cNvSpPr/>
          <p:nvPr/>
        </p:nvSpPr>
        <p:spPr>
          <a:xfrm>
            <a:off x="548640" y="4471416"/>
            <a:ext cx="269748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640080" y="4562856"/>
            <a:ext cx="2514600" cy="45720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Franchise</a:t>
            </a:r>
          </a:p>
        </p:txBody>
      </p:sp>
      <p:sp>
        <p:nvSpPr>
          <p:cNvPr id="60" name="Rectangle 59"/>
          <p:cNvSpPr/>
          <p:nvPr/>
        </p:nvSpPr>
        <p:spPr>
          <a:xfrm>
            <a:off x="3291840" y="4471416"/>
            <a:ext cx="155448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3383280" y="4562856"/>
            <a:ext cx="13716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Depends on form</a:t>
            </a:r>
          </a:p>
        </p:txBody>
      </p:sp>
      <p:sp>
        <p:nvSpPr>
          <p:cNvPr id="62" name="Rectangle 61"/>
          <p:cNvSpPr/>
          <p:nvPr/>
        </p:nvSpPr>
        <p:spPr>
          <a:xfrm>
            <a:off x="4892040" y="4471416"/>
            <a:ext cx="155448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TextBox 62"/>
          <p:cNvSpPr txBox="1"/>
          <p:nvPr/>
        </p:nvSpPr>
        <p:spPr>
          <a:xfrm>
            <a:off x="4983479" y="4562856"/>
            <a:ext cx="13716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Fee needed</a:t>
            </a:r>
          </a:p>
        </p:txBody>
      </p:sp>
      <p:sp>
        <p:nvSpPr>
          <p:cNvPr id="64" name="Rectangle 63"/>
          <p:cNvSpPr/>
          <p:nvPr/>
        </p:nvSpPr>
        <p:spPr>
          <a:xfrm>
            <a:off x="6492240" y="4471416"/>
            <a:ext cx="169164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TextBox 64"/>
          <p:cNvSpPr txBox="1"/>
          <p:nvPr/>
        </p:nvSpPr>
        <p:spPr>
          <a:xfrm>
            <a:off x="6583679" y="4562856"/>
            <a:ext cx="150876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Franchisor’s rules</a:t>
            </a:r>
          </a:p>
        </p:txBody>
      </p:sp>
      <p:sp>
        <p:nvSpPr>
          <p:cNvPr id="66" name="Rectangle 65"/>
          <p:cNvSpPr/>
          <p:nvPr/>
        </p:nvSpPr>
        <p:spPr>
          <a:xfrm>
            <a:off x="8229600" y="4471416"/>
            <a:ext cx="3383280" cy="56692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TextBox 66"/>
          <p:cNvSpPr txBox="1"/>
          <p:nvPr/>
        </p:nvSpPr>
        <p:spPr>
          <a:xfrm>
            <a:off x="8321040" y="4562856"/>
            <a:ext cx="32004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want a proven idea and support</a:t>
            </a:r>
          </a:p>
        </p:txBody>
      </p:sp>
      <p:sp>
        <p:nvSpPr>
          <p:cNvPr id="68" name="Rectangle 67"/>
          <p:cNvSpPr/>
          <p:nvPr/>
        </p:nvSpPr>
        <p:spPr>
          <a:xfrm>
            <a:off x="548640" y="5093208"/>
            <a:ext cx="2697480"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TextBox 68"/>
          <p:cNvSpPr txBox="1"/>
          <p:nvPr/>
        </p:nvSpPr>
        <p:spPr>
          <a:xfrm>
            <a:off x="640080" y="5184648"/>
            <a:ext cx="2514600" cy="45720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Joint venture</a:t>
            </a:r>
          </a:p>
        </p:txBody>
      </p:sp>
      <p:sp>
        <p:nvSpPr>
          <p:cNvPr id="70" name="Rectangle 69"/>
          <p:cNvSpPr/>
          <p:nvPr/>
        </p:nvSpPr>
        <p:spPr>
          <a:xfrm>
            <a:off x="3291840" y="5093208"/>
            <a:ext cx="1554480"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 name="TextBox 70"/>
          <p:cNvSpPr txBox="1"/>
          <p:nvPr/>
        </p:nvSpPr>
        <p:spPr>
          <a:xfrm>
            <a:off x="3383280" y="5184648"/>
            <a:ext cx="13716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Shared</a:t>
            </a:r>
          </a:p>
        </p:txBody>
      </p:sp>
      <p:sp>
        <p:nvSpPr>
          <p:cNvPr id="72" name="Rectangle 71"/>
          <p:cNvSpPr/>
          <p:nvPr/>
        </p:nvSpPr>
        <p:spPr>
          <a:xfrm>
            <a:off x="4892040" y="5093208"/>
            <a:ext cx="1554480"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3" name="TextBox 72"/>
          <p:cNvSpPr txBox="1"/>
          <p:nvPr/>
        </p:nvSpPr>
        <p:spPr>
          <a:xfrm>
            <a:off x="4983479" y="5184648"/>
            <a:ext cx="13716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Shared</a:t>
            </a:r>
          </a:p>
        </p:txBody>
      </p:sp>
      <p:sp>
        <p:nvSpPr>
          <p:cNvPr id="74" name="Rectangle 73"/>
          <p:cNvSpPr/>
          <p:nvPr/>
        </p:nvSpPr>
        <p:spPr>
          <a:xfrm>
            <a:off x="6492240" y="5093208"/>
            <a:ext cx="1691640"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5" name="TextBox 74"/>
          <p:cNvSpPr txBox="1"/>
          <p:nvPr/>
        </p:nvSpPr>
        <p:spPr>
          <a:xfrm>
            <a:off x="6583679" y="5184648"/>
            <a:ext cx="150876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Shared</a:t>
            </a:r>
          </a:p>
        </p:txBody>
      </p:sp>
      <p:sp>
        <p:nvSpPr>
          <p:cNvPr id="76" name="Rectangle 75"/>
          <p:cNvSpPr/>
          <p:nvPr/>
        </p:nvSpPr>
        <p:spPr>
          <a:xfrm>
            <a:off x="8229600" y="5093208"/>
            <a:ext cx="3383280"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TextBox 76"/>
          <p:cNvSpPr txBox="1"/>
          <p:nvPr/>
        </p:nvSpPr>
        <p:spPr>
          <a:xfrm>
            <a:off x="8321040" y="5184648"/>
            <a:ext cx="3200400"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enter a new market with a partner</a:t>
            </a:r>
          </a:p>
        </p:txBody>
      </p:sp>
      <p:sp>
        <p:nvSpPr>
          <p:cNvPr id="78" name="Rounded Rectangle 77"/>
          <p:cNvSpPr/>
          <p:nvPr/>
        </p:nvSpPr>
        <p:spPr>
          <a:xfrm>
            <a:off x="548640" y="5806440"/>
            <a:ext cx="11064240" cy="457200"/>
          </a:xfrm>
          <a:prstGeom prst="roundRect">
            <a:avLst>
              <a:gd name="adj" fmla="val 10000"/>
            </a:avLst>
          </a:prstGeom>
          <a:solidFill>
            <a:srgbClr val="FFFFFF"/>
          </a:solidFill>
          <a:ln w="19050">
            <a:solidFill>
              <a:srgbClr val="E0A52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9" name="TextBox 78"/>
          <p:cNvSpPr txBox="1"/>
          <p:nvPr/>
        </p:nvSpPr>
        <p:spPr>
          <a:xfrm>
            <a:off x="777240" y="5833872"/>
            <a:ext cx="10607040" cy="411480"/>
          </a:xfrm>
          <a:prstGeom prst="rect">
            <a:avLst/>
          </a:prstGeom>
          <a:noFill/>
        </p:spPr>
        <p:txBody>
          <a:bodyPr wrap="square" anchor="t" lIns="45720" rIns="45720">
            <a:spAutoFit/>
          </a:bodyPr>
          <a:lstStyle/>
          <a:p>
            <a:pPr algn="l">
              <a:lnSpc>
                <a:spcPct val="110000"/>
              </a:lnSpc>
              <a:spcAft>
                <a:spcPts val="600"/>
              </a:spcAft>
            </a:pPr>
            <a:r>
              <a:rPr sz="1400" b="1" i="0">
                <a:solidFill>
                  <a:srgbClr val="E0A526"/>
                </a:solidFill>
                <a:latin typeface="Calibri"/>
              </a:rPr>
              <a:t>Exam tip: </a:t>
            </a:r>
            <a:r>
              <a:rPr sz="1400" b="0" i="0">
                <a:solidFill>
                  <a:srgbClr val="222B36"/>
                </a:solidFill>
                <a:latin typeface="Calibri"/>
              </a:rPr>
              <a:t>the best form depends on the business’s size, the risk, the finance it needs and how much control the owner wants.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QUICK QUIZ · 3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Check 2</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14</a:t>
            </a:r>
          </a:p>
        </p:txBody>
      </p:sp>
      <p:sp>
        <p:nvSpPr>
          <p:cNvPr id="8" name="Rounded Rectangle 7"/>
          <p:cNvSpPr/>
          <p:nvPr/>
        </p:nvSpPr>
        <p:spPr>
          <a:xfrm>
            <a:off x="548640" y="155448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73736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463040" y="169163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Give one difference between a private and a public limited company.</a:t>
            </a:r>
          </a:p>
        </p:txBody>
      </p:sp>
      <p:sp>
        <p:nvSpPr>
          <p:cNvPr id="11" name="TextBox 10"/>
          <p:cNvSpPr txBox="1"/>
          <p:nvPr/>
        </p:nvSpPr>
        <p:spPr>
          <a:xfrm>
            <a:off x="1463040" y="235915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A plc can sell shares to the general public; a private limited company cannot.</a:t>
            </a:r>
          </a:p>
        </p:txBody>
      </p:sp>
      <p:sp>
        <p:nvSpPr>
          <p:cNvPr id="12" name="Rounded Rectangle 11"/>
          <p:cNvSpPr/>
          <p:nvPr/>
        </p:nvSpPr>
        <p:spPr>
          <a:xfrm>
            <a:off x="548640" y="3063239"/>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777240" y="324612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4" name="TextBox 13"/>
          <p:cNvSpPr txBox="1"/>
          <p:nvPr/>
        </p:nvSpPr>
        <p:spPr>
          <a:xfrm>
            <a:off x="1463040" y="320039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Give one advantage and one disadvantage to a franchisee.</a:t>
            </a:r>
          </a:p>
        </p:txBody>
      </p:sp>
      <p:sp>
        <p:nvSpPr>
          <p:cNvPr id="15" name="TextBox 14"/>
          <p:cNvSpPr txBox="1"/>
          <p:nvPr/>
        </p:nvSpPr>
        <p:spPr>
          <a:xfrm>
            <a:off x="1463040" y="3867911"/>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Advantage: known brand, so lower risk. Disadvantage: fees and royalties, or less freedom.</a:t>
            </a:r>
          </a:p>
        </p:txBody>
      </p:sp>
      <p:sp>
        <p:nvSpPr>
          <p:cNvPr id="16" name="Rounded Rectangle 15"/>
          <p:cNvSpPr/>
          <p:nvPr/>
        </p:nvSpPr>
        <p:spPr>
          <a:xfrm>
            <a:off x="548640" y="457200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77240" y="475488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1463040" y="4709160"/>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Is a public limited company in the public sector?</a:t>
            </a:r>
          </a:p>
        </p:txBody>
      </p:sp>
      <p:sp>
        <p:nvSpPr>
          <p:cNvPr id="19" name="TextBox 18"/>
          <p:cNvSpPr txBox="1"/>
          <p:nvPr/>
        </p:nvSpPr>
        <p:spPr>
          <a:xfrm>
            <a:off x="1463040" y="537667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No. It is owned by private shareholders, so it is in the private sector.</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3 · SYLLABUS 1.5</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Business objectives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15</a:t>
            </a:r>
          </a:p>
        </p:txBody>
      </p:sp>
      <p:sp>
        <p:nvSpPr>
          <p:cNvPr id="8" name="Rounded Rectangle 7"/>
          <p:cNvSpPr/>
          <p:nvPr/>
        </p:nvSpPr>
        <p:spPr>
          <a:xfrm>
            <a:off x="548640" y="1417320"/>
            <a:ext cx="11064240" cy="82296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1508760"/>
            <a:ext cx="10607040" cy="6858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Definition  </a:t>
            </a:r>
            <a:r>
              <a:rPr sz="1800" b="0" i="0">
                <a:solidFill>
                  <a:srgbClr val="222B36"/>
                </a:solidFill>
                <a:latin typeface="Calibri"/>
              </a:rPr>
              <a:t>The aims or targets that a business works towards.</a:t>
            </a:r>
          </a:p>
        </p:txBody>
      </p:sp>
      <p:sp>
        <p:nvSpPr>
          <p:cNvPr id="10" name="Rounded Rectangle 9"/>
          <p:cNvSpPr/>
          <p:nvPr/>
        </p:nvSpPr>
        <p:spPr>
          <a:xfrm>
            <a:off x="548640" y="2468880"/>
            <a:ext cx="2103120" cy="1463040"/>
          </a:xfrm>
          <a:prstGeom prst="roundRect">
            <a:avLst>
              <a:gd name="adj" fmla="val 1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Survival</a:t>
            </a:r>
          </a:p>
          <a:p>
            <a:pPr algn="ctr"/>
            <a:r>
              <a:rPr sz="1300" b="0">
                <a:solidFill>
                  <a:srgbClr val="FFFFFF"/>
                </a:solidFill>
                <a:latin typeface="Calibri"/>
              </a:rPr>
              <a:t>most important for a new business</a:t>
            </a:r>
          </a:p>
        </p:txBody>
      </p:sp>
      <p:sp>
        <p:nvSpPr>
          <p:cNvPr id="11" name="Rounded Rectangle 10"/>
          <p:cNvSpPr/>
          <p:nvPr/>
        </p:nvSpPr>
        <p:spPr>
          <a:xfrm>
            <a:off x="2807208" y="2468880"/>
            <a:ext cx="2103120" cy="146304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Profit</a:t>
            </a:r>
          </a:p>
          <a:p>
            <a:pPr algn="ctr"/>
            <a:r>
              <a:rPr sz="1300" b="0">
                <a:solidFill>
                  <a:srgbClr val="FFFFFF"/>
                </a:solidFill>
                <a:latin typeface="Calibri"/>
              </a:rPr>
              <a:t>reward for owners; finance for growth</a:t>
            </a:r>
          </a:p>
        </p:txBody>
      </p:sp>
      <p:sp>
        <p:nvSpPr>
          <p:cNvPr id="12" name="Rounded Rectangle 11"/>
          <p:cNvSpPr/>
          <p:nvPr/>
        </p:nvSpPr>
        <p:spPr>
          <a:xfrm>
            <a:off x="5065776" y="2468880"/>
            <a:ext cx="2103120" cy="1463040"/>
          </a:xfrm>
          <a:prstGeom prst="roundRect">
            <a:avLst>
              <a:gd name="adj" fmla="val 10000"/>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Growth</a:t>
            </a:r>
          </a:p>
          <a:p>
            <a:pPr algn="ctr"/>
            <a:r>
              <a:rPr sz="1300" b="0">
                <a:solidFill>
                  <a:srgbClr val="FFFFFF"/>
                </a:solidFill>
                <a:latin typeface="Calibri"/>
              </a:rPr>
              <a:t>bigger sales, more power</a:t>
            </a:r>
          </a:p>
        </p:txBody>
      </p:sp>
      <p:sp>
        <p:nvSpPr>
          <p:cNvPr id="13" name="Rounded Rectangle 12"/>
          <p:cNvSpPr/>
          <p:nvPr/>
        </p:nvSpPr>
        <p:spPr>
          <a:xfrm>
            <a:off x="7324344" y="2468880"/>
            <a:ext cx="2103120" cy="1463040"/>
          </a:xfrm>
          <a:prstGeom prst="roundRect">
            <a:avLst>
              <a:gd name="adj" fmla="val 1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Market share</a:t>
            </a:r>
          </a:p>
          <a:p>
            <a:pPr algn="ctr"/>
            <a:r>
              <a:rPr sz="1300" b="0">
                <a:solidFill>
                  <a:srgbClr val="FFFFFF"/>
                </a:solidFill>
                <a:latin typeface="Calibri"/>
              </a:rPr>
              <a:t>a bigger slice of the market</a:t>
            </a:r>
          </a:p>
        </p:txBody>
      </p:sp>
      <p:sp>
        <p:nvSpPr>
          <p:cNvPr id="14" name="Rounded Rectangle 13"/>
          <p:cNvSpPr/>
          <p:nvPr/>
        </p:nvSpPr>
        <p:spPr>
          <a:xfrm>
            <a:off x="9582912" y="2468880"/>
            <a:ext cx="2103120" cy="1463040"/>
          </a:xfrm>
          <a:prstGeom prst="roundRect">
            <a:avLst>
              <a:gd name="adj" fmla="val 10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Social / ethical</a:t>
            </a:r>
          </a:p>
          <a:p>
            <a:pPr algn="ctr"/>
            <a:r>
              <a:rPr sz="1300" b="0">
                <a:solidFill>
                  <a:srgbClr val="FFFFFF"/>
                </a:solidFill>
                <a:latin typeface="Calibri"/>
              </a:rPr>
              <a:t>help society or the environment</a:t>
            </a:r>
          </a:p>
        </p:txBody>
      </p:sp>
      <p:sp>
        <p:nvSpPr>
          <p:cNvPr id="15" name="Rounded Rectangle 14"/>
          <p:cNvSpPr/>
          <p:nvPr/>
        </p:nvSpPr>
        <p:spPr>
          <a:xfrm>
            <a:off x="548640" y="4160520"/>
            <a:ext cx="5440680" cy="205740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4160520"/>
            <a:ext cx="5440680" cy="731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31520" y="43434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Why set objectives?</a:t>
            </a:r>
          </a:p>
        </p:txBody>
      </p:sp>
      <p:sp>
        <p:nvSpPr>
          <p:cNvPr id="18" name="TextBox 17"/>
          <p:cNvSpPr txBox="1"/>
          <p:nvPr/>
        </p:nvSpPr>
        <p:spPr>
          <a:xfrm>
            <a:off x="731520" y="4800600"/>
            <a:ext cx="5074920" cy="13258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 Give a clear target to work towards</a:t>
            </a:r>
          </a:p>
          <a:p>
            <a:pPr algn="l">
              <a:lnSpc>
                <a:spcPct val="110000"/>
              </a:lnSpc>
              <a:spcAft>
                <a:spcPts val="600"/>
              </a:spcAft>
            </a:pPr>
            <a:r>
              <a:rPr sz="1400" b="0" i="0">
                <a:solidFill>
                  <a:srgbClr val="222B36"/>
                </a:solidFill>
                <a:latin typeface="Calibri"/>
              </a:rPr>
              <a:t>• Help managers make decisions</a:t>
            </a:r>
          </a:p>
          <a:p>
            <a:pPr algn="l">
              <a:lnSpc>
                <a:spcPct val="110000"/>
              </a:lnSpc>
              <a:spcAft>
                <a:spcPts val="600"/>
              </a:spcAft>
            </a:pPr>
            <a:r>
              <a:rPr sz="1400" b="0" i="0">
                <a:solidFill>
                  <a:srgbClr val="222B36"/>
                </a:solidFill>
                <a:latin typeface="Calibri"/>
              </a:rPr>
              <a:t>• Measure success against the target</a:t>
            </a:r>
          </a:p>
          <a:p>
            <a:pPr algn="l">
              <a:lnSpc>
                <a:spcPct val="110000"/>
              </a:lnSpc>
              <a:spcAft>
                <a:spcPts val="600"/>
              </a:spcAft>
            </a:pPr>
            <a:r>
              <a:rPr sz="1400" b="0" i="0">
                <a:solidFill>
                  <a:srgbClr val="222B36"/>
                </a:solidFill>
                <a:latin typeface="Calibri"/>
              </a:rPr>
              <a:t>• Motivate employees</a:t>
            </a:r>
          </a:p>
        </p:txBody>
      </p:sp>
      <p:sp>
        <p:nvSpPr>
          <p:cNvPr id="19" name="Rounded Rectangle 18"/>
          <p:cNvSpPr/>
          <p:nvPr/>
        </p:nvSpPr>
        <p:spPr>
          <a:xfrm>
            <a:off x="6172200" y="4160520"/>
            <a:ext cx="5440680" cy="205740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172200" y="4160520"/>
            <a:ext cx="5440680" cy="73152"/>
          </a:xfrm>
          <a:prstGeom prst="rect">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55080" y="43434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Objectives differ and change</a:t>
            </a:r>
          </a:p>
        </p:txBody>
      </p:sp>
      <p:sp>
        <p:nvSpPr>
          <p:cNvPr id="22" name="TextBox 21"/>
          <p:cNvSpPr txBox="1"/>
          <p:nvPr/>
        </p:nvSpPr>
        <p:spPr>
          <a:xfrm>
            <a:off x="6355080" y="4800600"/>
            <a:ext cx="5074920" cy="13258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 New business: survival; later: growth or profit</a:t>
            </a:r>
          </a:p>
          <a:p>
            <a:pPr algn="l">
              <a:lnSpc>
                <a:spcPct val="110000"/>
              </a:lnSpc>
              <a:spcAft>
                <a:spcPts val="600"/>
              </a:spcAft>
            </a:pPr>
            <a:r>
              <a:rPr sz="1400" b="0" i="0">
                <a:solidFill>
                  <a:srgbClr val="222B36"/>
                </a:solidFill>
                <a:latin typeface="Calibri"/>
              </a:rPr>
              <a:t>• Change after a recession or new competitor</a:t>
            </a:r>
          </a:p>
          <a:p>
            <a:pPr algn="l">
              <a:lnSpc>
                <a:spcPct val="110000"/>
              </a:lnSpc>
              <a:spcAft>
                <a:spcPts val="600"/>
              </a:spcAft>
            </a:pPr>
            <a:r>
              <a:rPr sz="1400" b="0" i="0">
                <a:solidFill>
                  <a:srgbClr val="222B36"/>
                </a:solidFill>
                <a:latin typeface="Calibri"/>
              </a:rPr>
              <a:t>• Public sector: service, not profit</a:t>
            </a:r>
          </a:p>
          <a:p>
            <a:pPr algn="l">
              <a:lnSpc>
                <a:spcPct val="110000"/>
              </a:lnSpc>
              <a:spcAft>
                <a:spcPts val="600"/>
              </a:spcAft>
            </a:pPr>
            <a:r>
              <a:rPr sz="1400" b="0" i="0">
                <a:solidFill>
                  <a:srgbClr val="222B36"/>
                </a:solidFill>
                <a:latin typeface="Calibri"/>
              </a:rPr>
              <a:t>• Social enterprise: social aims and profit</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3 · SYLLABUS 1.5</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Stakeholders and their objectives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16</a:t>
            </a:r>
          </a:p>
        </p:txBody>
      </p:sp>
      <p:sp>
        <p:nvSpPr>
          <p:cNvPr id="8" name="Rounded Rectangle 7"/>
          <p:cNvSpPr/>
          <p:nvPr/>
        </p:nvSpPr>
        <p:spPr>
          <a:xfrm>
            <a:off x="548640" y="1417320"/>
            <a:ext cx="11064240" cy="7315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1508760"/>
            <a:ext cx="10607040" cy="59436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Stakeholder group  </a:t>
            </a:r>
            <a:r>
              <a:rPr sz="1700" b="0" i="0">
                <a:solidFill>
                  <a:srgbClr val="222B36"/>
                </a:solidFill>
                <a:latin typeface="Calibri"/>
              </a:rPr>
              <a:t>people or organisations with a direct interest in a business’s activities and performance.</a:t>
            </a:r>
          </a:p>
        </p:txBody>
      </p:sp>
      <p:sp>
        <p:nvSpPr>
          <p:cNvPr id="10" name="Rounded Rectangle 9"/>
          <p:cNvSpPr/>
          <p:nvPr/>
        </p:nvSpPr>
        <p:spPr>
          <a:xfrm>
            <a:off x="548640" y="2377440"/>
            <a:ext cx="2651760" cy="1554480"/>
          </a:xfrm>
          <a:prstGeom prst="roundRect">
            <a:avLst>
              <a:gd name="adj" fmla="val 8000"/>
            </a:avLst>
          </a:prstGeom>
          <a:solidFill>
            <a:srgbClr val="FFFFFF"/>
          </a:solidFill>
          <a:ln w="19050">
            <a:solidFill>
              <a:srgbClr val="1F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2377440"/>
            <a:ext cx="2651760" cy="5486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 y="2468880"/>
            <a:ext cx="2468880" cy="41148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Owners / shareholders</a:t>
            </a:r>
          </a:p>
        </p:txBody>
      </p:sp>
      <p:sp>
        <p:nvSpPr>
          <p:cNvPr id="13" name="TextBox 12"/>
          <p:cNvSpPr txBox="1"/>
          <p:nvPr/>
        </p:nvSpPr>
        <p:spPr>
          <a:xfrm>
            <a:off x="685800" y="3017520"/>
            <a:ext cx="2377440" cy="8686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profit, dividends, rising share value</a:t>
            </a:r>
          </a:p>
        </p:txBody>
      </p:sp>
      <p:sp>
        <p:nvSpPr>
          <p:cNvPr id="14" name="Rounded Rectangle 13"/>
          <p:cNvSpPr/>
          <p:nvPr/>
        </p:nvSpPr>
        <p:spPr>
          <a:xfrm>
            <a:off x="3337560" y="2377440"/>
            <a:ext cx="2651760" cy="1554480"/>
          </a:xfrm>
          <a:prstGeom prst="roundRect">
            <a:avLst>
              <a:gd name="adj" fmla="val 8000"/>
            </a:avLst>
          </a:prstGeom>
          <a:solidFill>
            <a:srgbClr val="FFFFFF"/>
          </a:solidFill>
          <a:ln w="19050">
            <a:solidFill>
              <a:srgbClr val="1F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3337560" y="2377440"/>
            <a:ext cx="2651760" cy="5486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429000" y="2468880"/>
            <a:ext cx="2468880" cy="41148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Employees</a:t>
            </a:r>
          </a:p>
        </p:txBody>
      </p:sp>
      <p:sp>
        <p:nvSpPr>
          <p:cNvPr id="17" name="TextBox 16"/>
          <p:cNvSpPr txBox="1"/>
          <p:nvPr/>
        </p:nvSpPr>
        <p:spPr>
          <a:xfrm>
            <a:off x="3474720" y="3017520"/>
            <a:ext cx="2377440" cy="8686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job security, fair pay, training</a:t>
            </a:r>
          </a:p>
        </p:txBody>
      </p:sp>
      <p:sp>
        <p:nvSpPr>
          <p:cNvPr id="18" name="Rounded Rectangle 17"/>
          <p:cNvSpPr/>
          <p:nvPr/>
        </p:nvSpPr>
        <p:spPr>
          <a:xfrm>
            <a:off x="6126479" y="2377440"/>
            <a:ext cx="2651760" cy="1554480"/>
          </a:xfrm>
          <a:prstGeom prst="roundRect">
            <a:avLst>
              <a:gd name="adj" fmla="val 8000"/>
            </a:avLst>
          </a:prstGeom>
          <a:solidFill>
            <a:srgbClr val="FFFFFF"/>
          </a:solidFill>
          <a:ln w="19050">
            <a:solidFill>
              <a:srgbClr val="1F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126479" y="2377440"/>
            <a:ext cx="2651760" cy="5486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217919" y="2468880"/>
            <a:ext cx="2468880" cy="41148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Managers</a:t>
            </a:r>
          </a:p>
        </p:txBody>
      </p:sp>
      <p:sp>
        <p:nvSpPr>
          <p:cNvPr id="21" name="TextBox 20"/>
          <p:cNvSpPr txBox="1"/>
          <p:nvPr/>
        </p:nvSpPr>
        <p:spPr>
          <a:xfrm>
            <a:off x="6263640" y="3017520"/>
            <a:ext cx="2377440" cy="8686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higher pay, status, growth</a:t>
            </a:r>
          </a:p>
        </p:txBody>
      </p:sp>
      <p:sp>
        <p:nvSpPr>
          <p:cNvPr id="22" name="Rounded Rectangle 21"/>
          <p:cNvSpPr/>
          <p:nvPr/>
        </p:nvSpPr>
        <p:spPr>
          <a:xfrm>
            <a:off x="8915399" y="2377440"/>
            <a:ext cx="2651760" cy="1554480"/>
          </a:xfrm>
          <a:prstGeom prst="roundRect">
            <a:avLst>
              <a:gd name="adj" fmla="val 8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915399" y="2377440"/>
            <a:ext cx="2651760" cy="54864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006839" y="2468880"/>
            <a:ext cx="2468880" cy="41148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Customers</a:t>
            </a:r>
          </a:p>
        </p:txBody>
      </p:sp>
      <p:sp>
        <p:nvSpPr>
          <p:cNvPr id="25" name="TextBox 24"/>
          <p:cNvSpPr txBox="1"/>
          <p:nvPr/>
        </p:nvSpPr>
        <p:spPr>
          <a:xfrm>
            <a:off x="9052559" y="3017520"/>
            <a:ext cx="2377440" cy="8686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good quality at a fair price</a:t>
            </a:r>
          </a:p>
        </p:txBody>
      </p:sp>
      <p:sp>
        <p:nvSpPr>
          <p:cNvPr id="26" name="Rounded Rectangle 25"/>
          <p:cNvSpPr/>
          <p:nvPr/>
        </p:nvSpPr>
        <p:spPr>
          <a:xfrm>
            <a:off x="548640" y="4069080"/>
            <a:ext cx="2651760" cy="1554480"/>
          </a:xfrm>
          <a:prstGeom prst="roundRect">
            <a:avLst>
              <a:gd name="adj" fmla="val 8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548640" y="4069080"/>
            <a:ext cx="2651760" cy="54864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0080" y="4160520"/>
            <a:ext cx="2468880" cy="41148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Suppliers</a:t>
            </a:r>
          </a:p>
        </p:txBody>
      </p:sp>
      <p:sp>
        <p:nvSpPr>
          <p:cNvPr id="29" name="TextBox 28"/>
          <p:cNvSpPr txBox="1"/>
          <p:nvPr/>
        </p:nvSpPr>
        <p:spPr>
          <a:xfrm>
            <a:off x="685800" y="4709160"/>
            <a:ext cx="2377440" cy="8686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regular orders, paid on time</a:t>
            </a:r>
          </a:p>
        </p:txBody>
      </p:sp>
      <p:sp>
        <p:nvSpPr>
          <p:cNvPr id="30" name="Rounded Rectangle 29"/>
          <p:cNvSpPr/>
          <p:nvPr/>
        </p:nvSpPr>
        <p:spPr>
          <a:xfrm>
            <a:off x="3337560" y="4069080"/>
            <a:ext cx="2651760" cy="1554480"/>
          </a:xfrm>
          <a:prstGeom prst="roundRect">
            <a:avLst>
              <a:gd name="adj" fmla="val 8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3337560" y="4069080"/>
            <a:ext cx="2651760" cy="54864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3429000" y="4160520"/>
            <a:ext cx="2468880" cy="41148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Lenders (banks)</a:t>
            </a:r>
          </a:p>
        </p:txBody>
      </p:sp>
      <p:sp>
        <p:nvSpPr>
          <p:cNvPr id="33" name="TextBox 32"/>
          <p:cNvSpPr txBox="1"/>
          <p:nvPr/>
        </p:nvSpPr>
        <p:spPr>
          <a:xfrm>
            <a:off x="3474720" y="4709160"/>
            <a:ext cx="2377440" cy="8686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loans repaid with interest</a:t>
            </a:r>
          </a:p>
        </p:txBody>
      </p:sp>
      <p:sp>
        <p:nvSpPr>
          <p:cNvPr id="34" name="Rounded Rectangle 33"/>
          <p:cNvSpPr/>
          <p:nvPr/>
        </p:nvSpPr>
        <p:spPr>
          <a:xfrm>
            <a:off x="6126479" y="4069080"/>
            <a:ext cx="2651760" cy="1554480"/>
          </a:xfrm>
          <a:prstGeom prst="roundRect">
            <a:avLst>
              <a:gd name="adj" fmla="val 8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6126479" y="4069080"/>
            <a:ext cx="2651760" cy="54864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217919" y="4160520"/>
            <a:ext cx="2468880" cy="41148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Government</a:t>
            </a:r>
          </a:p>
        </p:txBody>
      </p:sp>
      <p:sp>
        <p:nvSpPr>
          <p:cNvPr id="37" name="TextBox 36"/>
          <p:cNvSpPr txBox="1"/>
          <p:nvPr/>
        </p:nvSpPr>
        <p:spPr>
          <a:xfrm>
            <a:off x="6263640" y="4709160"/>
            <a:ext cx="2377440" cy="8686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jobs, taxes, following the law</a:t>
            </a:r>
          </a:p>
        </p:txBody>
      </p:sp>
      <p:sp>
        <p:nvSpPr>
          <p:cNvPr id="38" name="Rounded Rectangle 37"/>
          <p:cNvSpPr/>
          <p:nvPr/>
        </p:nvSpPr>
        <p:spPr>
          <a:xfrm>
            <a:off x="8915399" y="4069080"/>
            <a:ext cx="2651760" cy="1554480"/>
          </a:xfrm>
          <a:prstGeom prst="roundRect">
            <a:avLst>
              <a:gd name="adj" fmla="val 8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8915399" y="4069080"/>
            <a:ext cx="2651760" cy="54864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9006839" y="4160520"/>
            <a:ext cx="2468880" cy="41148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Local community</a:t>
            </a:r>
          </a:p>
        </p:txBody>
      </p:sp>
      <p:sp>
        <p:nvSpPr>
          <p:cNvPr id="41" name="TextBox 40"/>
          <p:cNvSpPr txBox="1"/>
          <p:nvPr/>
        </p:nvSpPr>
        <p:spPr>
          <a:xfrm>
            <a:off x="9052559" y="4709160"/>
            <a:ext cx="2377440" cy="8686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jobs, little noise or pollution</a:t>
            </a:r>
          </a:p>
        </p:txBody>
      </p:sp>
      <p:sp>
        <p:nvSpPr>
          <p:cNvPr id="42" name="TextBox 41"/>
          <p:cNvSpPr txBox="1"/>
          <p:nvPr/>
        </p:nvSpPr>
        <p:spPr>
          <a:xfrm>
            <a:off x="548640" y="5806440"/>
            <a:ext cx="10972800" cy="41148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Internal</a:t>
            </a:r>
            <a:r>
              <a:rPr sz="1400" b="0" i="0">
                <a:solidFill>
                  <a:srgbClr val="222B36"/>
                </a:solidFill>
                <a:latin typeface="Calibri"/>
              </a:rPr>
              <a:t> (navy): inside the business.   </a:t>
            </a:r>
            <a:r>
              <a:rPr sz="1400" b="1" i="0">
                <a:solidFill>
                  <a:srgbClr val="0E7C86"/>
                </a:solidFill>
                <a:latin typeface="Calibri"/>
              </a:rPr>
              <a:t>External</a:t>
            </a:r>
            <a:r>
              <a:rPr sz="1400" b="0" i="0">
                <a:solidFill>
                  <a:srgbClr val="222B36"/>
                </a:solidFill>
                <a:latin typeface="Calibri"/>
              </a:rPr>
              <a:t> (teal): outside it. Shareholder ≠ stakeholder: shareholders are just one stakeholder group.</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3 · SYLLABUS 1.5</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When stakeholder objectives conflict</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17</a:t>
            </a:r>
          </a:p>
        </p:txBody>
      </p:sp>
      <p:sp>
        <p:nvSpPr>
          <p:cNvPr id="8" name="Rectangle 7"/>
          <p:cNvSpPr/>
          <p:nvPr/>
        </p:nvSpPr>
        <p:spPr>
          <a:xfrm>
            <a:off x="548640" y="1463040"/>
            <a:ext cx="3657600" cy="4572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8368" y="1517904"/>
            <a:ext cx="3474720" cy="36576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One group wants…</a:t>
            </a:r>
          </a:p>
        </p:txBody>
      </p:sp>
      <p:sp>
        <p:nvSpPr>
          <p:cNvPr id="10" name="Rectangle 9"/>
          <p:cNvSpPr/>
          <p:nvPr/>
        </p:nvSpPr>
        <p:spPr>
          <a:xfrm>
            <a:off x="4297680" y="1463040"/>
            <a:ext cx="3657600" cy="4572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407408" y="1517904"/>
            <a:ext cx="3474720" cy="36576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Another group wants…</a:t>
            </a:r>
          </a:p>
        </p:txBody>
      </p:sp>
      <p:sp>
        <p:nvSpPr>
          <p:cNvPr id="12" name="Rectangle 11"/>
          <p:cNvSpPr/>
          <p:nvPr/>
        </p:nvSpPr>
        <p:spPr>
          <a:xfrm>
            <a:off x="8046720" y="1463040"/>
            <a:ext cx="3566160" cy="457200"/>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156448" y="1517904"/>
            <a:ext cx="3474720" cy="36576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Why they clash</a:t>
            </a:r>
          </a:p>
        </p:txBody>
      </p:sp>
      <p:sp>
        <p:nvSpPr>
          <p:cNvPr id="14" name="Rectangle 13"/>
          <p:cNvSpPr/>
          <p:nvPr/>
        </p:nvSpPr>
        <p:spPr>
          <a:xfrm>
            <a:off x="548640" y="2011680"/>
            <a:ext cx="3657600" cy="768096"/>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8368" y="2103120"/>
            <a:ext cx="3474720" cy="6400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Owners want higher profit</a:t>
            </a:r>
          </a:p>
        </p:txBody>
      </p:sp>
      <p:sp>
        <p:nvSpPr>
          <p:cNvPr id="16" name="Rectangle 15"/>
          <p:cNvSpPr/>
          <p:nvPr/>
        </p:nvSpPr>
        <p:spPr>
          <a:xfrm>
            <a:off x="4297680" y="2011680"/>
            <a:ext cx="3657600" cy="768096"/>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407408" y="2103120"/>
            <a:ext cx="3474720" cy="6400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Farmers want higher prices for their fruit</a:t>
            </a:r>
          </a:p>
        </p:txBody>
      </p:sp>
      <p:sp>
        <p:nvSpPr>
          <p:cNvPr id="18" name="Rectangle 17"/>
          <p:cNvSpPr/>
          <p:nvPr/>
        </p:nvSpPr>
        <p:spPr>
          <a:xfrm>
            <a:off x="8046720" y="2011680"/>
            <a:ext cx="3566160" cy="768096"/>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156448" y="2103120"/>
            <a:ext cx="3383280" cy="6400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Paying farmers more raises Chamarel’s costs per jar</a:t>
            </a:r>
          </a:p>
        </p:txBody>
      </p:sp>
      <p:sp>
        <p:nvSpPr>
          <p:cNvPr id="20" name="Rectangle 19"/>
          <p:cNvSpPr/>
          <p:nvPr/>
        </p:nvSpPr>
        <p:spPr>
          <a:xfrm>
            <a:off x="548640" y="2852928"/>
            <a:ext cx="3657600" cy="768096"/>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2944368"/>
            <a:ext cx="3474720" cy="6400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Owners want growth</a:t>
            </a:r>
          </a:p>
        </p:txBody>
      </p:sp>
      <p:sp>
        <p:nvSpPr>
          <p:cNvPr id="22" name="Rectangle 21"/>
          <p:cNvSpPr/>
          <p:nvPr/>
        </p:nvSpPr>
        <p:spPr>
          <a:xfrm>
            <a:off x="4297680" y="2852928"/>
            <a:ext cx="3657600" cy="768096"/>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407408" y="2944368"/>
            <a:ext cx="3474720" cy="6400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Neighbours want less noise and waste</a:t>
            </a:r>
          </a:p>
        </p:txBody>
      </p:sp>
      <p:sp>
        <p:nvSpPr>
          <p:cNvPr id="24" name="Rectangle 23"/>
          <p:cNvSpPr/>
          <p:nvPr/>
        </p:nvSpPr>
        <p:spPr>
          <a:xfrm>
            <a:off x="8046720" y="2852928"/>
            <a:ext cx="3566160" cy="768096"/>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156448" y="2944368"/>
            <a:ext cx="3383280" cy="6400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A bigger kitchen means more lorries and fruit waste</a:t>
            </a:r>
          </a:p>
        </p:txBody>
      </p:sp>
      <p:sp>
        <p:nvSpPr>
          <p:cNvPr id="26" name="Rectangle 25"/>
          <p:cNvSpPr/>
          <p:nvPr/>
        </p:nvSpPr>
        <p:spPr>
          <a:xfrm>
            <a:off x="548640" y="3694176"/>
            <a:ext cx="3657600" cy="768096"/>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58368" y="3785615"/>
            <a:ext cx="3474720" cy="6400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Owners want lower costs</a:t>
            </a:r>
          </a:p>
        </p:txBody>
      </p:sp>
      <p:sp>
        <p:nvSpPr>
          <p:cNvPr id="28" name="Rectangle 27"/>
          <p:cNvSpPr/>
          <p:nvPr/>
        </p:nvSpPr>
        <p:spPr>
          <a:xfrm>
            <a:off x="4297680" y="3694176"/>
            <a:ext cx="3657600" cy="768096"/>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407408" y="3785615"/>
            <a:ext cx="3474720" cy="6400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Employees want job security and training</a:t>
            </a:r>
          </a:p>
        </p:txBody>
      </p:sp>
      <p:sp>
        <p:nvSpPr>
          <p:cNvPr id="30" name="Rectangle 29"/>
          <p:cNvSpPr/>
          <p:nvPr/>
        </p:nvSpPr>
        <p:spPr>
          <a:xfrm>
            <a:off x="8046720" y="3694176"/>
            <a:ext cx="3566160" cy="768096"/>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156448" y="3785615"/>
            <a:ext cx="3383280" cy="6400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Training costs money; new machines may replace jobs</a:t>
            </a:r>
          </a:p>
        </p:txBody>
      </p:sp>
      <p:sp>
        <p:nvSpPr>
          <p:cNvPr id="32" name="Rectangle 31"/>
          <p:cNvSpPr/>
          <p:nvPr/>
        </p:nvSpPr>
        <p:spPr>
          <a:xfrm>
            <a:off x="548640" y="4535424"/>
            <a:ext cx="3657600" cy="768096"/>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58368" y="4626864"/>
            <a:ext cx="3474720" cy="6400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Customers want low prices</a:t>
            </a:r>
          </a:p>
        </p:txBody>
      </p:sp>
      <p:sp>
        <p:nvSpPr>
          <p:cNvPr id="34" name="Rectangle 33"/>
          <p:cNvSpPr/>
          <p:nvPr/>
        </p:nvSpPr>
        <p:spPr>
          <a:xfrm>
            <a:off x="4297680" y="4535424"/>
            <a:ext cx="3657600" cy="768096"/>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4407408" y="4626864"/>
            <a:ext cx="3474720" cy="6400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Employees want higher pay</a:t>
            </a:r>
          </a:p>
        </p:txBody>
      </p:sp>
      <p:sp>
        <p:nvSpPr>
          <p:cNvPr id="36" name="Rectangle 35"/>
          <p:cNvSpPr/>
          <p:nvPr/>
        </p:nvSpPr>
        <p:spPr>
          <a:xfrm>
            <a:off x="8046720" y="4535424"/>
            <a:ext cx="3566160" cy="768096"/>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8156448" y="4626864"/>
            <a:ext cx="3383280" cy="6400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Higher wages push up prices</a:t>
            </a:r>
          </a:p>
        </p:txBody>
      </p:sp>
      <p:sp>
        <p:nvSpPr>
          <p:cNvPr id="38" name="Rounded Rectangle 37"/>
          <p:cNvSpPr/>
          <p:nvPr/>
        </p:nvSpPr>
        <p:spPr>
          <a:xfrm>
            <a:off x="548640" y="5440680"/>
            <a:ext cx="11064240" cy="77724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22960" y="5513832"/>
            <a:ext cx="10607040" cy="685800"/>
          </a:xfrm>
          <a:prstGeom prst="rect">
            <a:avLst/>
          </a:prstGeom>
          <a:noFill/>
        </p:spPr>
        <p:txBody>
          <a:bodyPr wrap="square" anchor="t" lIns="45720" rIns="45720">
            <a:spAutoFit/>
          </a:bodyPr>
          <a:lstStyle/>
          <a:p>
            <a:pPr algn="l">
              <a:lnSpc>
                <a:spcPct val="110000"/>
              </a:lnSpc>
              <a:spcAft>
                <a:spcPts val="600"/>
              </a:spcAft>
            </a:pPr>
            <a:r>
              <a:rPr sz="1500" b="1" i="0">
                <a:solidFill>
                  <a:srgbClr val="E0A526"/>
                </a:solidFill>
                <a:latin typeface="Calibri"/>
              </a:rPr>
              <a:t>Managing conflict: </a:t>
            </a:r>
            <a:r>
              <a:rPr sz="1500" b="0" i="0">
                <a:solidFill>
                  <a:srgbClr val="FFFFFF"/>
                </a:solidFill>
                <a:latin typeface="Calibri"/>
              </a:rPr>
              <a:t>consult stakeholders, compromise, and prioritise. Long-term success often needs a balance, e.g. fair prices keep reliable farmers.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3 · SYLLABUS 1.5</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Objectives in the private and public sectors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18</a:t>
            </a:r>
          </a:p>
        </p:txBody>
      </p:sp>
      <p:sp>
        <p:nvSpPr>
          <p:cNvPr id="8" name="Rounded Rectangle 7"/>
          <p:cNvSpPr/>
          <p:nvPr/>
        </p:nvSpPr>
        <p:spPr>
          <a:xfrm>
            <a:off x="548640" y="1463040"/>
            <a:ext cx="3520440" cy="42062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63040"/>
            <a:ext cx="3520440" cy="731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45920"/>
            <a:ext cx="315468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Private sector business</a:t>
            </a:r>
          </a:p>
        </p:txBody>
      </p:sp>
      <p:sp>
        <p:nvSpPr>
          <p:cNvPr id="11" name="TextBox 10"/>
          <p:cNvSpPr txBox="1"/>
          <p:nvPr/>
        </p:nvSpPr>
        <p:spPr>
          <a:xfrm>
            <a:off x="731520" y="2103120"/>
            <a:ext cx="3154680" cy="347472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 Profit</a:t>
            </a:r>
          </a:p>
          <a:p>
            <a:pPr algn="l">
              <a:lnSpc>
                <a:spcPct val="110000"/>
              </a:lnSpc>
              <a:spcAft>
                <a:spcPts val="600"/>
              </a:spcAft>
            </a:pPr>
            <a:r>
              <a:rPr sz="1600" b="0" i="0">
                <a:solidFill>
                  <a:srgbClr val="222B36"/>
                </a:solidFill>
                <a:latin typeface="Calibri"/>
              </a:rPr>
              <a:t>• Growth</a:t>
            </a:r>
          </a:p>
          <a:p>
            <a:pPr algn="l">
              <a:lnSpc>
                <a:spcPct val="110000"/>
              </a:lnSpc>
              <a:spcAft>
                <a:spcPts val="600"/>
              </a:spcAft>
            </a:pPr>
            <a:r>
              <a:rPr sz="1600" b="0" i="0">
                <a:solidFill>
                  <a:srgbClr val="222B36"/>
                </a:solidFill>
                <a:latin typeface="Calibri"/>
              </a:rPr>
              <a:t>• Market share</a:t>
            </a:r>
          </a:p>
          <a:p>
            <a:pPr algn="l">
              <a:lnSpc>
                <a:spcPct val="110000"/>
              </a:lnSpc>
              <a:spcAft>
                <a:spcPts val="600"/>
              </a:spcAft>
            </a:pPr>
            <a:r>
              <a:rPr sz="1600" b="0" i="0">
                <a:solidFill>
                  <a:srgbClr val="222B36"/>
                </a:solidFill>
                <a:latin typeface="Calibri"/>
              </a:rPr>
              <a:t>• Survival</a:t>
            </a:r>
          </a:p>
          <a:p>
            <a:pPr algn="l">
              <a:lnSpc>
                <a:spcPct val="110000"/>
              </a:lnSpc>
              <a:spcAft>
                <a:spcPts val="600"/>
              </a:spcAft>
            </a:pPr>
            <a:r>
              <a:rPr sz="1600" b="0" i="0">
                <a:solidFill>
                  <a:srgbClr val="222B36"/>
                </a:solidFill>
                <a:latin typeface="Calibri"/>
              </a:rPr>
              <a:t>• Shareholder value</a:t>
            </a:r>
          </a:p>
        </p:txBody>
      </p:sp>
      <p:sp>
        <p:nvSpPr>
          <p:cNvPr id="12" name="Rounded Rectangle 11"/>
          <p:cNvSpPr/>
          <p:nvPr/>
        </p:nvSpPr>
        <p:spPr>
          <a:xfrm>
            <a:off x="4297680" y="1463040"/>
            <a:ext cx="3520440" cy="42062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297680" y="1463040"/>
            <a:ext cx="352044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480560" y="1645920"/>
            <a:ext cx="315468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Public sector organisation</a:t>
            </a:r>
          </a:p>
        </p:txBody>
      </p:sp>
      <p:sp>
        <p:nvSpPr>
          <p:cNvPr id="15" name="TextBox 14"/>
          <p:cNvSpPr txBox="1"/>
          <p:nvPr/>
        </p:nvSpPr>
        <p:spPr>
          <a:xfrm>
            <a:off x="4480560" y="2103120"/>
            <a:ext cx="3154680" cy="347472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 Provide an essential service</a:t>
            </a:r>
          </a:p>
          <a:p>
            <a:pPr algn="l">
              <a:lnSpc>
                <a:spcPct val="110000"/>
              </a:lnSpc>
              <a:spcAft>
                <a:spcPts val="600"/>
              </a:spcAft>
            </a:pPr>
            <a:r>
              <a:rPr sz="1600" b="0" i="0">
                <a:solidFill>
                  <a:srgbClr val="222B36"/>
                </a:solidFill>
                <a:latin typeface="Calibri"/>
              </a:rPr>
              <a:t>• Keep prices affordable</a:t>
            </a:r>
          </a:p>
          <a:p>
            <a:pPr algn="l">
              <a:lnSpc>
                <a:spcPct val="110000"/>
              </a:lnSpc>
              <a:spcAft>
                <a:spcPts val="600"/>
              </a:spcAft>
            </a:pPr>
            <a:r>
              <a:rPr sz="1600" b="0" i="0">
                <a:solidFill>
                  <a:srgbClr val="222B36"/>
                </a:solidFill>
                <a:latin typeface="Calibri"/>
              </a:rPr>
              <a:t>• Protect jobs</a:t>
            </a:r>
          </a:p>
          <a:p>
            <a:pPr algn="l">
              <a:lnSpc>
                <a:spcPct val="110000"/>
              </a:lnSpc>
              <a:spcAft>
                <a:spcPts val="600"/>
              </a:spcAft>
            </a:pPr>
            <a:r>
              <a:rPr sz="1600" b="0" i="0">
                <a:solidFill>
                  <a:srgbClr val="222B36"/>
                </a:solidFill>
                <a:latin typeface="Calibri"/>
              </a:rPr>
              <a:t>• Cover costs, not maximise profit</a:t>
            </a:r>
          </a:p>
          <a:p>
            <a:pPr algn="l">
              <a:lnSpc>
                <a:spcPct val="110000"/>
              </a:lnSpc>
              <a:spcAft>
                <a:spcPts val="600"/>
              </a:spcAft>
            </a:pPr>
            <a:r>
              <a:rPr sz="1600" b="0" i="0">
                <a:solidFill>
                  <a:srgbClr val="222B36"/>
                </a:solidFill>
                <a:latin typeface="Calibri"/>
              </a:rPr>
              <a:t>• Meet government targets</a:t>
            </a:r>
          </a:p>
        </p:txBody>
      </p:sp>
      <p:sp>
        <p:nvSpPr>
          <p:cNvPr id="16" name="Rounded Rectangle 15"/>
          <p:cNvSpPr/>
          <p:nvPr/>
        </p:nvSpPr>
        <p:spPr>
          <a:xfrm>
            <a:off x="8046720" y="1463040"/>
            <a:ext cx="3566160" cy="42062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046720" y="1463040"/>
            <a:ext cx="3566160" cy="73152"/>
          </a:xfrm>
          <a:prstGeom prst="rect">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0" y="1645920"/>
            <a:ext cx="3200400" cy="457200"/>
          </a:xfrm>
          <a:prstGeom prst="rect">
            <a:avLst/>
          </a:prstGeom>
          <a:noFill/>
        </p:spPr>
        <p:txBody>
          <a:bodyPr wrap="square" anchor="t" lIns="45720" rIns="45720">
            <a:spAutoFit/>
          </a:bodyPr>
          <a:lstStyle/>
          <a:p>
            <a:pPr algn="l">
              <a:lnSpc>
                <a:spcPct val="110000"/>
              </a:lnSpc>
              <a:spcAft>
                <a:spcPts val="600"/>
              </a:spcAft>
            </a:pPr>
            <a:r>
              <a:rPr sz="1700" b="1" i="0">
                <a:solidFill>
                  <a:srgbClr val="2E8B57"/>
                </a:solidFill>
                <a:latin typeface="Calibri"/>
              </a:rPr>
              <a:t>Social enterprise</a:t>
            </a:r>
          </a:p>
        </p:txBody>
      </p:sp>
      <p:sp>
        <p:nvSpPr>
          <p:cNvPr id="19" name="TextBox 18"/>
          <p:cNvSpPr txBox="1"/>
          <p:nvPr/>
        </p:nvSpPr>
        <p:spPr>
          <a:xfrm>
            <a:off x="8229600" y="2103120"/>
            <a:ext cx="3200400" cy="347472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 Social or environmental aims</a:t>
            </a:r>
          </a:p>
          <a:p>
            <a:pPr algn="l">
              <a:lnSpc>
                <a:spcPct val="110000"/>
              </a:lnSpc>
              <a:spcAft>
                <a:spcPts val="600"/>
              </a:spcAft>
            </a:pPr>
            <a:r>
              <a:rPr sz="1600" b="0" i="0">
                <a:solidFill>
                  <a:srgbClr val="222B36"/>
                </a:solidFill>
                <a:latin typeface="Calibri"/>
              </a:rPr>
              <a:t>• Make a surplus to reinvest</a:t>
            </a:r>
          </a:p>
          <a:p>
            <a:pPr algn="l">
              <a:lnSpc>
                <a:spcPct val="110000"/>
              </a:lnSpc>
              <a:spcAft>
                <a:spcPts val="600"/>
              </a:spcAft>
            </a:pPr>
            <a:r>
              <a:rPr sz="1600" b="0" i="0">
                <a:solidFill>
                  <a:srgbClr val="222B36"/>
                </a:solidFill>
                <a:latin typeface="Calibri"/>
              </a:rPr>
              <a:t>• Survive financially</a:t>
            </a:r>
          </a:p>
          <a:p>
            <a:pPr algn="l">
              <a:lnSpc>
                <a:spcPct val="110000"/>
              </a:lnSpc>
              <a:spcAft>
                <a:spcPts val="600"/>
              </a:spcAft>
            </a:pPr>
            <a:r>
              <a:rPr sz="1600" b="0" i="0">
                <a:solidFill>
                  <a:srgbClr val="222B36"/>
                </a:solidFill>
                <a:latin typeface="Calibri"/>
              </a:rPr>
              <a:t>• e.g. pay fair prices to farmers</a:t>
            </a:r>
          </a:p>
        </p:txBody>
      </p:sp>
      <p:sp>
        <p:nvSpPr>
          <p:cNvPr id="20" name="TextBox 19"/>
          <p:cNvSpPr txBox="1"/>
          <p:nvPr/>
        </p:nvSpPr>
        <p:spPr>
          <a:xfrm>
            <a:off x="548640" y="5806440"/>
            <a:ext cx="10972800" cy="411480"/>
          </a:xfrm>
          <a:prstGeom prst="rect">
            <a:avLst/>
          </a:prstGeom>
          <a:noFill/>
        </p:spPr>
        <p:txBody>
          <a:bodyPr wrap="square" anchor="t" lIns="45720" rIns="45720">
            <a:spAutoFit/>
          </a:bodyPr>
          <a:lstStyle/>
          <a:p>
            <a:pPr algn="l">
              <a:lnSpc>
                <a:spcPct val="110000"/>
              </a:lnSpc>
              <a:spcAft>
                <a:spcPts val="600"/>
              </a:spcAft>
            </a:pPr>
            <a:r>
              <a:rPr sz="1500" b="1" i="0">
                <a:solidFill>
                  <a:srgbClr val="E0A526"/>
                </a:solidFill>
                <a:latin typeface="Calibri"/>
              </a:rPr>
              <a:t>Remember: </a:t>
            </a:r>
            <a:r>
              <a:rPr sz="1500" b="0" i="0">
                <a:solidFill>
                  <a:srgbClr val="222B36"/>
                </a:solidFill>
                <a:latin typeface="Calibri"/>
              </a:rPr>
              <a:t>objectives can change, e.g. a new business aims to survive, then later to grow.</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QUICK QUIZ · 3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Check 3</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19</a:t>
            </a:r>
          </a:p>
        </p:txBody>
      </p:sp>
      <p:sp>
        <p:nvSpPr>
          <p:cNvPr id="8" name="Rounded Rectangle 7"/>
          <p:cNvSpPr/>
          <p:nvPr/>
        </p:nvSpPr>
        <p:spPr>
          <a:xfrm>
            <a:off x="548640" y="155448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73736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463040" y="169163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Define ‘stakeholder group’.</a:t>
            </a:r>
          </a:p>
        </p:txBody>
      </p:sp>
      <p:sp>
        <p:nvSpPr>
          <p:cNvPr id="11" name="TextBox 10"/>
          <p:cNvSpPr txBox="1"/>
          <p:nvPr/>
        </p:nvSpPr>
        <p:spPr>
          <a:xfrm>
            <a:off x="1463040" y="235915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People or organisations with a direct interest in a business’s activities and performance.</a:t>
            </a:r>
          </a:p>
        </p:txBody>
      </p:sp>
      <p:sp>
        <p:nvSpPr>
          <p:cNvPr id="12" name="Rounded Rectangle 11"/>
          <p:cNvSpPr/>
          <p:nvPr/>
        </p:nvSpPr>
        <p:spPr>
          <a:xfrm>
            <a:off x="548640" y="3063239"/>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777240" y="324612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4" name="TextBox 13"/>
          <p:cNvSpPr txBox="1"/>
          <p:nvPr/>
        </p:nvSpPr>
        <p:spPr>
          <a:xfrm>
            <a:off x="1463040" y="320039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Identify two objectives for a public sector organisation.</a:t>
            </a:r>
          </a:p>
        </p:txBody>
      </p:sp>
      <p:sp>
        <p:nvSpPr>
          <p:cNvPr id="15" name="TextBox 14"/>
          <p:cNvSpPr txBox="1"/>
          <p:nvPr/>
        </p:nvSpPr>
        <p:spPr>
          <a:xfrm>
            <a:off x="1463040" y="3867911"/>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Provide an essential service; keep prices affordable (or protect jobs, cover costs).</a:t>
            </a:r>
          </a:p>
        </p:txBody>
      </p:sp>
      <p:sp>
        <p:nvSpPr>
          <p:cNvPr id="16" name="Rounded Rectangle 15"/>
          <p:cNvSpPr/>
          <p:nvPr/>
        </p:nvSpPr>
        <p:spPr>
          <a:xfrm>
            <a:off x="548640" y="457200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77240" y="475488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1463040" y="4709160"/>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Give one way Chamarel’s farmers’ objectives might conflict with Priya’s.</a:t>
            </a:r>
          </a:p>
        </p:txBody>
      </p:sp>
      <p:sp>
        <p:nvSpPr>
          <p:cNvPr id="19" name="TextBox 18"/>
          <p:cNvSpPr txBox="1"/>
          <p:nvPr/>
        </p:nvSpPr>
        <p:spPr>
          <a:xfrm>
            <a:off x="1463040" y="537667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Farmers want higher prices; Priya wants lower costs and higher profit.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CASE DISCUSSION · 6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Back to Priya: make the decision</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20</a:t>
            </a:r>
          </a:p>
        </p:txBody>
      </p:sp>
      <p:sp>
        <p:nvSpPr>
          <p:cNvPr id="8" name="Rounded Rectangle 7"/>
          <p:cNvSpPr/>
          <p:nvPr/>
        </p:nvSpPr>
        <p:spPr>
          <a:xfrm>
            <a:off x="548640" y="1417320"/>
            <a:ext cx="5440680" cy="274320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17320"/>
            <a:ext cx="5440680" cy="731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002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Option A: joint venture with the resort group</a:t>
            </a:r>
          </a:p>
        </p:txBody>
      </p:sp>
      <p:sp>
        <p:nvSpPr>
          <p:cNvPr id="11" name="TextBox 10"/>
          <p:cNvSpPr txBox="1"/>
          <p:nvPr/>
        </p:nvSpPr>
        <p:spPr>
          <a:xfrm>
            <a:off x="731520" y="2057400"/>
            <a:ext cx="5074920" cy="20116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 New kitchen provided: no $120,000 needed</a:t>
            </a:r>
          </a:p>
          <a:p>
            <a:pPr algn="l">
              <a:lnSpc>
                <a:spcPct val="110000"/>
              </a:lnSpc>
              <a:spcAft>
                <a:spcPts val="600"/>
              </a:spcAft>
            </a:pPr>
            <a:r>
              <a:rPr sz="1400" b="0" i="0">
                <a:solidFill>
                  <a:srgbClr val="222B36"/>
                </a:solidFill>
                <a:latin typeface="Calibri"/>
              </a:rPr>
              <a:t>+ Sales in 12 hotels at once</a:t>
            </a:r>
          </a:p>
          <a:p>
            <a:pPr algn="l">
              <a:lnSpc>
                <a:spcPct val="110000"/>
              </a:lnSpc>
              <a:spcAft>
                <a:spcPts val="600"/>
              </a:spcAft>
            </a:pPr>
            <a:r>
              <a:rPr sz="1400" b="0" i="0">
                <a:solidFill>
                  <a:srgbClr val="222B36"/>
                </a:solidFill>
                <a:latin typeface="Calibri"/>
              </a:rPr>
              <a:t>− Profits shared equally</a:t>
            </a:r>
          </a:p>
          <a:p>
            <a:pPr algn="l">
              <a:lnSpc>
                <a:spcPct val="110000"/>
              </a:lnSpc>
              <a:spcAft>
                <a:spcPts val="600"/>
              </a:spcAft>
            </a:pPr>
            <a:r>
              <a:rPr sz="1400" b="0" i="0">
                <a:solidFill>
                  <a:srgbClr val="222B36"/>
                </a:solidFill>
                <a:latin typeface="Calibri"/>
              </a:rPr>
              <a:t>− Shared control of quality and the Chamarel name</a:t>
            </a:r>
          </a:p>
        </p:txBody>
      </p:sp>
      <p:sp>
        <p:nvSpPr>
          <p:cNvPr id="12" name="Rounded Rectangle 11"/>
          <p:cNvSpPr/>
          <p:nvPr/>
        </p:nvSpPr>
        <p:spPr>
          <a:xfrm>
            <a:off x="6172200" y="1417320"/>
            <a:ext cx="5440680" cy="274320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417320"/>
            <a:ext cx="544068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16002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Option B: private limited company</a:t>
            </a:r>
          </a:p>
        </p:txBody>
      </p:sp>
      <p:sp>
        <p:nvSpPr>
          <p:cNvPr id="15" name="TextBox 14"/>
          <p:cNvSpPr txBox="1"/>
          <p:nvPr/>
        </p:nvSpPr>
        <p:spPr>
          <a:xfrm>
            <a:off x="6355080" y="2057400"/>
            <a:ext cx="5074920" cy="20116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 Limited liability protects Priya’s possessions</a:t>
            </a:r>
          </a:p>
          <a:p>
            <a:pPr algn="l">
              <a:lnSpc>
                <a:spcPct val="110000"/>
              </a:lnSpc>
              <a:spcAft>
                <a:spcPts val="600"/>
              </a:spcAft>
            </a:pPr>
            <a:r>
              <a:rPr sz="1400" b="0" i="0">
                <a:solidFill>
                  <a:srgbClr val="222B36"/>
                </a:solidFill>
                <a:latin typeface="Calibri"/>
              </a:rPr>
              <a:t>+ $120,000 from her brother and an investor</a:t>
            </a:r>
          </a:p>
          <a:p>
            <a:pPr algn="l">
              <a:lnSpc>
                <a:spcPct val="110000"/>
              </a:lnSpc>
              <a:spcAft>
                <a:spcPts val="600"/>
              </a:spcAft>
            </a:pPr>
            <a:r>
              <a:rPr sz="1400" b="0" i="0">
                <a:solidFill>
                  <a:srgbClr val="222B36"/>
                </a:solidFill>
                <a:latin typeface="Calibri"/>
              </a:rPr>
              <a:t>− Priya shares ownership with shareholders</a:t>
            </a:r>
          </a:p>
          <a:p>
            <a:pPr algn="l">
              <a:lnSpc>
                <a:spcPct val="110000"/>
              </a:lnSpc>
              <a:spcAft>
                <a:spcPts val="600"/>
              </a:spcAft>
            </a:pPr>
            <a:r>
              <a:rPr sz="1400" b="0" i="0">
                <a:solidFill>
                  <a:srgbClr val="222B36"/>
                </a:solidFill>
                <a:latin typeface="Calibri"/>
              </a:rPr>
              <a:t>− Slower growth; more legal paperwork</a:t>
            </a:r>
          </a:p>
        </p:txBody>
      </p:sp>
      <p:sp>
        <p:nvSpPr>
          <p:cNvPr id="16" name="Rounded Rectangle 15"/>
          <p:cNvSpPr/>
          <p:nvPr/>
        </p:nvSpPr>
        <p:spPr>
          <a:xfrm>
            <a:off x="548640" y="4389120"/>
            <a:ext cx="11064240" cy="18288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4480560"/>
            <a:ext cx="10607040" cy="1691640"/>
          </a:xfrm>
          <a:prstGeom prst="rect">
            <a:avLst/>
          </a:prstGeom>
          <a:noFill/>
        </p:spPr>
        <p:txBody>
          <a:bodyPr wrap="square" anchor="t" lIns="45720" rIns="45720">
            <a:spAutoFit/>
          </a:bodyPr>
          <a:lstStyle/>
          <a:p>
            <a:pPr algn="l">
              <a:lnSpc>
                <a:spcPct val="110000"/>
              </a:lnSpc>
              <a:spcAft>
                <a:spcPts val="600"/>
              </a:spcAft>
            </a:pPr>
            <a:r>
              <a:rPr sz="1500" b="1" i="0">
                <a:solidFill>
                  <a:srgbClr val="E0A526"/>
                </a:solidFill>
                <a:latin typeface="Calibri"/>
              </a:rPr>
              <a:t>Discuss: </a:t>
            </a:r>
            <a:r>
              <a:rPr sz="1500" b="0" i="0">
                <a:solidFill>
                  <a:srgbClr val="222B36"/>
                </a:solidFill>
                <a:latin typeface="Calibri"/>
              </a:rPr>
              <a:t>Which option should Priya choose? Judge it on control, risk, finance and the effect on two stakeholder groups.</a:t>
            </a:r>
          </a:p>
          <a:p>
            <a:pPr algn="l">
              <a:lnSpc>
                <a:spcPct val="110000"/>
              </a:lnSpc>
              <a:spcAft>
                <a:spcPts val="600"/>
              </a:spcAft>
            </a:pPr>
            <a:r>
              <a:rPr sz="1500" b="1" i="0">
                <a:solidFill>
                  <a:srgbClr val="1F3A5F"/>
                </a:solidFill>
                <a:latin typeface="Calibri"/>
              </a:rPr>
              <a:t>Think about: </a:t>
            </a:r>
            <a:r>
              <a:rPr sz="1500" b="0" i="0">
                <a:solidFill>
                  <a:srgbClr val="222B36"/>
                </a:solidFill>
                <a:latin typeface="Calibri"/>
              </a:rPr>
              <a:t>Priya’s main objective is to keep control of quality and the Chamarel name. Farmers want long-term contracts; neighbours worry about lorries and waste.</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EXAM TECHNIQUE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How you earn the marks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21</a:t>
            </a:r>
          </a:p>
        </p:txBody>
      </p:sp>
      <p:sp>
        <p:nvSpPr>
          <p:cNvPr id="8" name="Rounded Rectangle 7"/>
          <p:cNvSpPr/>
          <p:nvPr/>
        </p:nvSpPr>
        <p:spPr>
          <a:xfrm>
            <a:off x="548640" y="1508760"/>
            <a:ext cx="2606040" cy="2011680"/>
          </a:xfrm>
          <a:prstGeom prst="roundRect">
            <a:avLst>
              <a:gd name="adj" fmla="val 12000"/>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600" b="1">
                <a:solidFill>
                  <a:srgbClr val="FFFFFF"/>
                </a:solidFill>
                <a:latin typeface="Calibri"/>
              </a:rPr>
              <a:t>[k]</a:t>
            </a:r>
          </a:p>
          <a:p>
            <a:pPr algn="ctr"/>
            <a:r>
              <a:rPr sz="2000" b="1">
                <a:solidFill>
                  <a:srgbClr val="FFFFFF"/>
                </a:solidFill>
                <a:latin typeface="Calibri"/>
              </a:rPr>
              <a:t>Knowledge</a:t>
            </a:r>
          </a:p>
          <a:p>
            <a:pPr algn="ctr"/>
            <a:r>
              <a:rPr sz="1300" b="0">
                <a:solidFill>
                  <a:srgbClr val="FFFFFF"/>
                </a:solidFill>
                <a:latin typeface="Calibri"/>
              </a:rPr>
              <a:t>State a correct point or term</a:t>
            </a:r>
          </a:p>
        </p:txBody>
      </p:sp>
      <p:sp>
        <p:nvSpPr>
          <p:cNvPr id="9" name="Rounded Rectangle 8"/>
          <p:cNvSpPr/>
          <p:nvPr/>
        </p:nvSpPr>
        <p:spPr>
          <a:xfrm>
            <a:off x="3383280" y="1508760"/>
            <a:ext cx="2606040" cy="2011680"/>
          </a:xfrm>
          <a:prstGeom prst="roundRect">
            <a:avLst>
              <a:gd name="adj" fmla="val 12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600" b="1">
                <a:solidFill>
                  <a:srgbClr val="FFFFFF"/>
                </a:solidFill>
                <a:latin typeface="Calibri"/>
              </a:rPr>
              <a:t>[app]</a:t>
            </a:r>
          </a:p>
          <a:p>
            <a:pPr algn="ctr"/>
            <a:r>
              <a:rPr sz="2000" b="1">
                <a:solidFill>
                  <a:srgbClr val="FFFFFF"/>
                </a:solidFill>
                <a:latin typeface="Calibri"/>
              </a:rPr>
              <a:t>Application</a:t>
            </a:r>
          </a:p>
          <a:p>
            <a:pPr algn="ctr"/>
            <a:r>
              <a:rPr sz="1300" b="0">
                <a:solidFill>
                  <a:srgbClr val="FFFFFF"/>
                </a:solidFill>
                <a:latin typeface="Calibri"/>
              </a:rPr>
              <a:t>Link it to THIS business: its product, numbers, people</a:t>
            </a:r>
          </a:p>
        </p:txBody>
      </p:sp>
      <p:sp>
        <p:nvSpPr>
          <p:cNvPr id="10" name="Rounded Rectangle 9"/>
          <p:cNvSpPr/>
          <p:nvPr/>
        </p:nvSpPr>
        <p:spPr>
          <a:xfrm>
            <a:off x="6217920" y="1508760"/>
            <a:ext cx="2606040" cy="2011680"/>
          </a:xfrm>
          <a:prstGeom prst="roundRect">
            <a:avLst>
              <a:gd name="adj" fmla="val 12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600" b="1">
                <a:solidFill>
                  <a:srgbClr val="FFFFFF"/>
                </a:solidFill>
                <a:latin typeface="Calibri"/>
              </a:rPr>
              <a:t>[an]</a:t>
            </a:r>
          </a:p>
          <a:p>
            <a:pPr algn="ctr"/>
            <a:r>
              <a:rPr sz="2000" b="1">
                <a:solidFill>
                  <a:srgbClr val="FFFFFF"/>
                </a:solidFill>
                <a:latin typeface="Calibri"/>
              </a:rPr>
              <a:t>Analysis</a:t>
            </a:r>
          </a:p>
          <a:p>
            <a:pPr algn="ctr"/>
            <a:r>
              <a:rPr sz="1300" b="0">
                <a:solidFill>
                  <a:srgbClr val="FFFFFF"/>
                </a:solidFill>
                <a:latin typeface="Calibri"/>
              </a:rPr>
              <a:t>Explain the effect: “so… / which leads to…”</a:t>
            </a:r>
          </a:p>
        </p:txBody>
      </p:sp>
      <p:sp>
        <p:nvSpPr>
          <p:cNvPr id="11" name="Rounded Rectangle 10"/>
          <p:cNvSpPr/>
          <p:nvPr/>
        </p:nvSpPr>
        <p:spPr>
          <a:xfrm>
            <a:off x="9052560" y="1508760"/>
            <a:ext cx="2606040" cy="2011680"/>
          </a:xfrm>
          <a:prstGeom prst="roundRect">
            <a:avLst>
              <a:gd name="adj" fmla="val 12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600" b="1">
                <a:solidFill>
                  <a:srgbClr val="FFFFFF"/>
                </a:solidFill>
                <a:latin typeface="Calibri"/>
              </a:rPr>
              <a:t>[eval]</a:t>
            </a:r>
          </a:p>
          <a:p>
            <a:pPr algn="ctr"/>
            <a:r>
              <a:rPr sz="2000" b="1">
                <a:solidFill>
                  <a:srgbClr val="FFFFFF"/>
                </a:solidFill>
                <a:latin typeface="Calibri"/>
              </a:rPr>
              <a:t>Evaluation</a:t>
            </a:r>
          </a:p>
          <a:p>
            <a:pPr algn="ctr"/>
            <a:r>
              <a:rPr sz="1300" b="0">
                <a:solidFill>
                  <a:srgbClr val="FFFFFF"/>
                </a:solidFill>
                <a:latin typeface="Calibri"/>
              </a:rPr>
              <a:t>Make a justified judgement: “Overall… because… depends on…”</a:t>
            </a:r>
          </a:p>
        </p:txBody>
      </p:sp>
      <p:sp>
        <p:nvSpPr>
          <p:cNvPr id="12" name="Rectangle 11"/>
          <p:cNvSpPr/>
          <p:nvPr/>
        </p:nvSpPr>
        <p:spPr>
          <a:xfrm>
            <a:off x="548640" y="3749039"/>
            <a:ext cx="11064240" cy="38404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85800" y="3785615"/>
            <a:ext cx="384048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Identify (two/four)</a:t>
            </a:r>
          </a:p>
        </p:txBody>
      </p:sp>
      <p:sp>
        <p:nvSpPr>
          <p:cNvPr id="14" name="TextBox 13"/>
          <p:cNvSpPr txBox="1"/>
          <p:nvPr/>
        </p:nvSpPr>
        <p:spPr>
          <a:xfrm>
            <a:off x="4572000" y="3785615"/>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[2]/[4]</a:t>
            </a:r>
          </a:p>
        </p:txBody>
      </p:sp>
      <p:sp>
        <p:nvSpPr>
          <p:cNvPr id="15" name="TextBox 14"/>
          <p:cNvSpPr txBox="1"/>
          <p:nvPr/>
        </p:nvSpPr>
        <p:spPr>
          <a:xfrm>
            <a:off x="5440680" y="3785615"/>
            <a:ext cx="612648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1 per point; only the first answers are marked</a:t>
            </a:r>
          </a:p>
        </p:txBody>
      </p:sp>
      <p:sp>
        <p:nvSpPr>
          <p:cNvPr id="16" name="Rectangle 15"/>
          <p:cNvSpPr/>
          <p:nvPr/>
        </p:nvSpPr>
        <p:spPr>
          <a:xfrm>
            <a:off x="548640" y="4160520"/>
            <a:ext cx="11064240" cy="38404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85800" y="4197096"/>
            <a:ext cx="384048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Explain (two)</a:t>
            </a:r>
          </a:p>
        </p:txBody>
      </p:sp>
      <p:sp>
        <p:nvSpPr>
          <p:cNvPr id="18" name="TextBox 17"/>
          <p:cNvSpPr txBox="1"/>
          <p:nvPr/>
        </p:nvSpPr>
        <p:spPr>
          <a:xfrm>
            <a:off x="4572000" y="4197096"/>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[6]</a:t>
            </a:r>
          </a:p>
        </p:txBody>
      </p:sp>
      <p:sp>
        <p:nvSpPr>
          <p:cNvPr id="19" name="TextBox 18"/>
          <p:cNvSpPr txBox="1"/>
          <p:nvPr/>
        </p:nvSpPr>
        <p:spPr>
          <a:xfrm>
            <a:off x="5440680" y="4197096"/>
            <a:ext cx="612648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k + app + an for each point</a:t>
            </a:r>
          </a:p>
        </p:txBody>
      </p:sp>
      <p:sp>
        <p:nvSpPr>
          <p:cNvPr id="20" name="Rectangle 19"/>
          <p:cNvSpPr/>
          <p:nvPr/>
        </p:nvSpPr>
        <p:spPr>
          <a:xfrm>
            <a:off x="548640" y="4572000"/>
            <a:ext cx="11064240" cy="38404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85800" y="4608576"/>
            <a:ext cx="384048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Explain two… Which is most important?</a:t>
            </a:r>
          </a:p>
        </p:txBody>
      </p:sp>
      <p:sp>
        <p:nvSpPr>
          <p:cNvPr id="22" name="TextBox 21"/>
          <p:cNvSpPr txBox="1"/>
          <p:nvPr/>
        </p:nvSpPr>
        <p:spPr>
          <a:xfrm>
            <a:off x="4572000" y="4608576"/>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[6]</a:t>
            </a:r>
          </a:p>
        </p:txBody>
      </p:sp>
      <p:sp>
        <p:nvSpPr>
          <p:cNvPr id="23" name="TextBox 22"/>
          <p:cNvSpPr txBox="1"/>
          <p:nvPr/>
        </p:nvSpPr>
        <p:spPr>
          <a:xfrm>
            <a:off x="5440680" y="4608576"/>
            <a:ext cx="612648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2 k + 2 an + 2 eval: you MUST choose one</a:t>
            </a:r>
          </a:p>
        </p:txBody>
      </p:sp>
      <p:sp>
        <p:nvSpPr>
          <p:cNvPr id="24" name="Rectangle 23"/>
          <p:cNvSpPr/>
          <p:nvPr/>
        </p:nvSpPr>
        <p:spPr>
          <a:xfrm>
            <a:off x="548640" y="4983479"/>
            <a:ext cx="11064240" cy="38404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85800" y="5020055"/>
            <a:ext cx="384048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Do you think… Justify</a:t>
            </a:r>
          </a:p>
        </p:txBody>
      </p:sp>
      <p:sp>
        <p:nvSpPr>
          <p:cNvPr id="26" name="TextBox 25"/>
          <p:cNvSpPr txBox="1"/>
          <p:nvPr/>
        </p:nvSpPr>
        <p:spPr>
          <a:xfrm>
            <a:off x="4572000" y="5020055"/>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[6]</a:t>
            </a:r>
          </a:p>
        </p:txBody>
      </p:sp>
      <p:sp>
        <p:nvSpPr>
          <p:cNvPr id="27" name="TextBox 26"/>
          <p:cNvSpPr txBox="1"/>
          <p:nvPr/>
        </p:nvSpPr>
        <p:spPr>
          <a:xfrm>
            <a:off x="5440680" y="5020055"/>
            <a:ext cx="612648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2 k + 2 an + 2 eval. No application marks</a:t>
            </a:r>
          </a:p>
        </p:txBody>
      </p:sp>
      <p:sp>
        <p:nvSpPr>
          <p:cNvPr id="28" name="Rectangle 27"/>
          <p:cNvSpPr/>
          <p:nvPr/>
        </p:nvSpPr>
        <p:spPr>
          <a:xfrm>
            <a:off x="548640" y="5394959"/>
            <a:ext cx="11064240" cy="38404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85800" y="5431536"/>
            <a:ext cx="384048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Paper 2: Explain four</a:t>
            </a:r>
          </a:p>
        </p:txBody>
      </p:sp>
      <p:sp>
        <p:nvSpPr>
          <p:cNvPr id="30" name="TextBox 29"/>
          <p:cNvSpPr txBox="1"/>
          <p:nvPr/>
        </p:nvSpPr>
        <p:spPr>
          <a:xfrm>
            <a:off x="4572000" y="5431536"/>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[8]</a:t>
            </a:r>
          </a:p>
        </p:txBody>
      </p:sp>
      <p:sp>
        <p:nvSpPr>
          <p:cNvPr id="31" name="TextBox 30"/>
          <p:cNvSpPr txBox="1"/>
          <p:nvPr/>
        </p:nvSpPr>
        <p:spPr>
          <a:xfrm>
            <a:off x="5440680" y="5431536"/>
            <a:ext cx="612648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4 points + 4 explanations in context</a:t>
            </a:r>
          </a:p>
        </p:txBody>
      </p:sp>
      <p:sp>
        <p:nvSpPr>
          <p:cNvPr id="32" name="Rectangle 31"/>
          <p:cNvSpPr/>
          <p:nvPr/>
        </p:nvSpPr>
        <p:spPr>
          <a:xfrm>
            <a:off x="548640" y="5806440"/>
            <a:ext cx="11064240" cy="38404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85800" y="5843016"/>
            <a:ext cx="384048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Paper 2: Consider… Which?</a:t>
            </a:r>
          </a:p>
        </p:txBody>
      </p:sp>
      <p:sp>
        <p:nvSpPr>
          <p:cNvPr id="34" name="TextBox 33"/>
          <p:cNvSpPr txBox="1"/>
          <p:nvPr/>
        </p:nvSpPr>
        <p:spPr>
          <a:xfrm>
            <a:off x="4572000" y="5843016"/>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[12]</a:t>
            </a:r>
          </a:p>
        </p:txBody>
      </p:sp>
      <p:sp>
        <p:nvSpPr>
          <p:cNvPr id="35" name="TextBox 34"/>
          <p:cNvSpPr txBox="1"/>
          <p:nvPr/>
        </p:nvSpPr>
        <p:spPr>
          <a:xfrm>
            <a:off x="5440680" y="5843016"/>
            <a:ext cx="612648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Levels: discuss each option in context, choose, reject the other</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MODEL ANSWER · COLOUR-CODED</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Worked answer: Explain [6]</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22</a:t>
            </a:r>
          </a:p>
        </p:txBody>
      </p:sp>
      <p:sp>
        <p:nvSpPr>
          <p:cNvPr id="8" name="Rounded Rectangle 7"/>
          <p:cNvSpPr/>
          <p:nvPr/>
        </p:nvSpPr>
        <p:spPr>
          <a:xfrm>
            <a:off x="548640" y="1417320"/>
            <a:ext cx="11064240" cy="86868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481328"/>
            <a:ext cx="10607040" cy="77724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Exam-style question  </a:t>
            </a:r>
            <a:r>
              <a:rPr sz="1700" b="0" i="0">
                <a:solidFill>
                  <a:srgbClr val="FFFFFF"/>
                </a:solidFill>
                <a:latin typeface="Calibri"/>
              </a:rPr>
              <a:t>Explain one advantage and one disadvantage to Daniel of changing DPS into a private limited company.  [6]</a:t>
            </a:r>
          </a:p>
        </p:txBody>
      </p:sp>
      <p:sp>
        <p:nvSpPr>
          <p:cNvPr id="10" name="Rounded Rectangle 9"/>
          <p:cNvSpPr/>
          <p:nvPr/>
        </p:nvSpPr>
        <p:spPr>
          <a:xfrm>
            <a:off x="548640" y="2359152"/>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404872"/>
            <a:ext cx="10698480" cy="68580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The business: </a:t>
            </a:r>
            <a:r>
              <a:rPr sz="1400" b="0" i="0">
                <a:solidFill>
                  <a:srgbClr val="222B36"/>
                </a:solidFill>
                <a:latin typeface="Calibri"/>
              </a:rPr>
              <a:t>Daniel runs DPS, a printing shop, as a sole trader. He wants to buy a $60,000 printing machine. His sister will invest $30,000 if he forms a private limited company and gives her half of the shares.</a:t>
            </a:r>
          </a:p>
        </p:txBody>
      </p:sp>
      <p:sp>
        <p:nvSpPr>
          <p:cNvPr id="12" name="TextBox 11"/>
          <p:cNvSpPr txBox="1"/>
          <p:nvPr/>
        </p:nvSpPr>
        <p:spPr>
          <a:xfrm>
            <a:off x="548640" y="3200400"/>
            <a:ext cx="11064240" cy="2194560"/>
          </a:xfrm>
          <a:prstGeom prst="rect">
            <a:avLst/>
          </a:prstGeom>
          <a:noFill/>
        </p:spPr>
        <p:txBody>
          <a:bodyPr wrap="square" anchor="t" lIns="45720" rIns="45720">
            <a:spAutoFit/>
          </a:bodyPr>
          <a:lstStyle/>
          <a:p>
            <a:pPr algn="l">
              <a:lnSpc>
                <a:spcPct val="110000"/>
              </a:lnSpc>
              <a:spcAft>
                <a:spcPts val="600"/>
              </a:spcAft>
            </a:pPr>
            <a:r>
              <a:rPr sz="1500" b="1" i="0">
                <a:solidFill>
                  <a:srgbClr val="222B36"/>
                </a:solidFill>
                <a:latin typeface="Calibri"/>
              </a:rPr>
              <a:t>Advantage: </a:t>
            </a:r>
            <a:r>
              <a:rPr sz="1500" b="1" i="0">
                <a:solidFill>
                  <a:srgbClr val="2F6FB5"/>
                </a:solidFill>
                <a:latin typeface="Calibri"/>
              </a:rPr>
              <a:t>Daniel would have limited liability</a:t>
            </a:r>
            <a:r>
              <a:rPr sz="1500" b="0" i="0">
                <a:solidFill>
                  <a:srgbClr val="6B7785"/>
                </a:solidFill>
                <a:latin typeface="Calibri"/>
              </a:rPr>
              <a:t> (k), </a:t>
            </a:r>
            <a:r>
              <a:rPr sz="1500" b="1" i="0">
                <a:solidFill>
                  <a:srgbClr val="0E7C86"/>
                </a:solidFill>
                <a:latin typeface="Calibri"/>
              </a:rPr>
              <a:t>so if the $60,000 machine does not bring in enough orders</a:t>
            </a:r>
            <a:r>
              <a:rPr sz="1500" b="0" i="0">
                <a:solidFill>
                  <a:srgbClr val="6B7785"/>
                </a:solidFill>
                <a:latin typeface="Calibri"/>
              </a:rPr>
              <a:t> (app), </a:t>
            </a:r>
            <a:r>
              <a:rPr sz="1500" b="1" i="0">
                <a:solidFill>
                  <a:srgbClr val="E0A526"/>
                </a:solidFill>
                <a:latin typeface="Calibri"/>
              </a:rPr>
              <a:t>he can only lose the money he invested and his house and savings are safe, so he takes less personal risk</a:t>
            </a:r>
            <a:r>
              <a:rPr sz="1500" b="0" i="0">
                <a:solidFill>
                  <a:srgbClr val="6B7785"/>
                </a:solidFill>
                <a:latin typeface="Calibri"/>
              </a:rPr>
              <a:t> (an).</a:t>
            </a:r>
          </a:p>
          <a:p>
            <a:pPr algn="l">
              <a:lnSpc>
                <a:spcPct val="110000"/>
              </a:lnSpc>
              <a:spcAft>
                <a:spcPts val="600"/>
              </a:spcAft>
            </a:pPr>
            <a:r>
              <a:rPr sz="1500" b="1" i="0">
                <a:solidFill>
                  <a:srgbClr val="222B36"/>
                </a:solidFill>
                <a:latin typeface="Calibri"/>
              </a:rPr>
              <a:t>Disadvantage: </a:t>
            </a:r>
            <a:r>
              <a:rPr sz="1500" b="1" i="0">
                <a:solidFill>
                  <a:srgbClr val="2F6FB5"/>
                </a:solidFill>
                <a:latin typeface="Calibri"/>
              </a:rPr>
              <a:t>He must share ownership and control</a:t>
            </a:r>
            <a:r>
              <a:rPr sz="1500" b="0" i="0">
                <a:solidFill>
                  <a:srgbClr val="6B7785"/>
                </a:solidFill>
                <a:latin typeface="Calibri"/>
              </a:rPr>
              <a:t> (k), </a:t>
            </a:r>
            <a:r>
              <a:rPr sz="1500" b="1" i="0">
                <a:solidFill>
                  <a:srgbClr val="0E7C86"/>
                </a:solidFill>
                <a:latin typeface="Calibri"/>
              </a:rPr>
              <a:t>because his sister would own half of the shares</a:t>
            </a:r>
            <a:r>
              <a:rPr sz="1500" b="0" i="0">
                <a:solidFill>
                  <a:srgbClr val="6B7785"/>
                </a:solidFill>
                <a:latin typeface="Calibri"/>
              </a:rPr>
              <a:t> (app), </a:t>
            </a:r>
            <a:r>
              <a:rPr sz="1500" b="1" i="0">
                <a:solidFill>
                  <a:srgbClr val="E0A526"/>
                </a:solidFill>
                <a:latin typeface="Calibri"/>
              </a:rPr>
              <a:t>so he can no longer make every decision alone, and half of the profit would go to her</a:t>
            </a:r>
            <a:r>
              <a:rPr sz="1500" b="0" i="0">
                <a:solidFill>
                  <a:srgbClr val="6B7785"/>
                </a:solidFill>
                <a:latin typeface="Calibri"/>
              </a:rPr>
              <a:t> (an).</a:t>
            </a:r>
          </a:p>
        </p:txBody>
      </p:sp>
      <p:sp>
        <p:nvSpPr>
          <p:cNvPr id="13" name="Rounded Rectangle 12"/>
          <p:cNvSpPr/>
          <p:nvPr/>
        </p:nvSpPr>
        <p:spPr>
          <a:xfrm>
            <a:off x="548640" y="5486400"/>
            <a:ext cx="11064240" cy="6858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7240" y="5550408"/>
            <a:ext cx="10607040" cy="594360"/>
          </a:xfrm>
          <a:prstGeom prst="rect">
            <a:avLst/>
          </a:prstGeom>
          <a:noFill/>
        </p:spPr>
        <p:txBody>
          <a:bodyPr wrap="square" anchor="t" lIns="45720" rIns="45720">
            <a:spAutoFit/>
          </a:bodyPr>
          <a:lstStyle/>
          <a:p>
            <a:pPr algn="l">
              <a:lnSpc>
                <a:spcPct val="110000"/>
              </a:lnSpc>
              <a:spcAft>
                <a:spcPts val="600"/>
              </a:spcAft>
            </a:pPr>
            <a:r>
              <a:rPr sz="1500" b="1" i="0">
                <a:solidFill>
                  <a:srgbClr val="C0392B"/>
                </a:solidFill>
                <a:latin typeface="Calibri"/>
              </a:rPr>
              <a:t>Don’t write: </a:t>
            </a:r>
            <a:r>
              <a:rPr sz="1500" b="0" i="0">
                <a:solidFill>
                  <a:srgbClr val="222B36"/>
                </a:solidFill>
                <a:latin typeface="Calibri"/>
              </a:rPr>
              <a:t>“He can sell shares on the stock exchange.” Only a PUBLIC limited company can do that, so it scores 0.</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MODEL ANSWER · COLOUR-CODED</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Worked answer: Do you think… Justify [6]</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23</a:t>
            </a:r>
          </a:p>
        </p:txBody>
      </p:sp>
      <p:sp>
        <p:nvSpPr>
          <p:cNvPr id="8" name="Rounded Rectangle 7"/>
          <p:cNvSpPr/>
          <p:nvPr/>
        </p:nvSpPr>
        <p:spPr>
          <a:xfrm>
            <a:off x="548640" y="1417320"/>
            <a:ext cx="11064240" cy="86868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481328"/>
            <a:ext cx="10607040" cy="777240"/>
          </a:xfrm>
          <a:prstGeom prst="rect">
            <a:avLst/>
          </a:prstGeom>
          <a:noFill/>
        </p:spPr>
        <p:txBody>
          <a:bodyPr wrap="square" anchor="t" lIns="45720" rIns="45720">
            <a:spAutoFit/>
          </a:bodyPr>
          <a:lstStyle/>
          <a:p>
            <a:pPr algn="l">
              <a:lnSpc>
                <a:spcPct val="110000"/>
              </a:lnSpc>
              <a:spcAft>
                <a:spcPts val="600"/>
              </a:spcAft>
            </a:pPr>
            <a:r>
              <a:rPr sz="1600" b="1" i="0">
                <a:solidFill>
                  <a:srgbClr val="E0A526"/>
                </a:solidFill>
                <a:latin typeface="Calibri"/>
              </a:rPr>
              <a:t>Exam-style question  </a:t>
            </a:r>
            <a:r>
              <a:rPr sz="1600" b="0" i="0">
                <a:solidFill>
                  <a:srgbClr val="FFFFFF"/>
                </a:solidFill>
                <a:latin typeface="Calibri"/>
              </a:rPr>
              <a:t>Do you think shareholders are the most important stakeholder group to the success of a limited company? Justify your answer.  [6]</a:t>
            </a:r>
          </a:p>
        </p:txBody>
      </p:sp>
      <p:sp>
        <p:nvSpPr>
          <p:cNvPr id="10" name="Rounded Rectangle 9"/>
          <p:cNvSpPr/>
          <p:nvPr/>
        </p:nvSpPr>
        <p:spPr>
          <a:xfrm>
            <a:off x="548640" y="2359152"/>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404872"/>
            <a:ext cx="10698480" cy="68580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Note: </a:t>
            </a:r>
            <a:r>
              <a:rPr sz="1400" b="0" i="0">
                <a:solidFill>
                  <a:srgbClr val="222B36"/>
                </a:solidFill>
                <a:latin typeface="Calibri"/>
              </a:rPr>
              <a:t>This is a general question, so there is no business to apply your answer to. Focus on analysis and a clear judgement.</a:t>
            </a:r>
          </a:p>
        </p:txBody>
      </p:sp>
      <p:sp>
        <p:nvSpPr>
          <p:cNvPr id="12" name="TextBox 11"/>
          <p:cNvSpPr txBox="1"/>
          <p:nvPr/>
        </p:nvSpPr>
        <p:spPr>
          <a:xfrm>
            <a:off x="548640" y="3200400"/>
            <a:ext cx="11064240" cy="2194560"/>
          </a:xfrm>
          <a:prstGeom prst="rect">
            <a:avLst/>
          </a:prstGeom>
          <a:noFill/>
        </p:spPr>
        <p:txBody>
          <a:bodyPr wrap="square" anchor="t" lIns="45720" rIns="45720">
            <a:spAutoFit/>
          </a:bodyPr>
          <a:lstStyle/>
          <a:p>
            <a:pPr algn="l">
              <a:lnSpc>
                <a:spcPct val="110000"/>
              </a:lnSpc>
              <a:spcAft>
                <a:spcPts val="600"/>
              </a:spcAft>
            </a:pPr>
            <a:r>
              <a:rPr sz="1500" b="1" i="0">
                <a:solidFill>
                  <a:srgbClr val="2F6FB5"/>
                </a:solidFill>
                <a:latin typeface="Calibri"/>
              </a:rPr>
              <a:t>Shareholders provide the capital</a:t>
            </a:r>
            <a:r>
              <a:rPr sz="1500" b="0" i="0">
                <a:solidFill>
                  <a:srgbClr val="6B7785"/>
                </a:solidFill>
                <a:latin typeface="Calibri"/>
              </a:rPr>
              <a:t> (k) </a:t>
            </a:r>
            <a:r>
              <a:rPr sz="1500" b="1" i="0">
                <a:solidFill>
                  <a:srgbClr val="E0A526"/>
                </a:solidFill>
                <a:latin typeface="Calibri"/>
              </a:rPr>
              <a:t>that the company needs to buy equipment and grow, so without them it could not start or expand</a:t>
            </a:r>
            <a:r>
              <a:rPr sz="1500" b="0" i="0">
                <a:solidFill>
                  <a:srgbClr val="6B7785"/>
                </a:solidFill>
                <a:latin typeface="Calibri"/>
              </a:rPr>
              <a:t> (an). </a:t>
            </a:r>
            <a:r>
              <a:rPr sz="1500" b="1" i="0">
                <a:solidFill>
                  <a:srgbClr val="2F6FB5"/>
                </a:solidFill>
                <a:latin typeface="Calibri"/>
              </a:rPr>
              <a:t>Customers buy the products</a:t>
            </a:r>
            <a:r>
              <a:rPr sz="1500" b="0" i="0">
                <a:solidFill>
                  <a:srgbClr val="6B7785"/>
                </a:solidFill>
                <a:latin typeface="Calibri"/>
              </a:rPr>
              <a:t> (k) </a:t>
            </a:r>
            <a:r>
              <a:rPr sz="1500" b="1" i="0">
                <a:solidFill>
                  <a:srgbClr val="E0A526"/>
                </a:solidFill>
                <a:latin typeface="Calibri"/>
              </a:rPr>
              <a:t>and their spending creates the revenue that pays all costs and makes a profit</a:t>
            </a:r>
            <a:r>
              <a:rPr sz="1500" b="0" i="0">
                <a:solidFill>
                  <a:srgbClr val="6B7785"/>
                </a:solidFill>
                <a:latin typeface="Calibri"/>
              </a:rPr>
              <a:t> (an).</a:t>
            </a:r>
          </a:p>
          <a:p>
            <a:pPr algn="l">
              <a:lnSpc>
                <a:spcPct val="110000"/>
              </a:lnSpc>
              <a:spcAft>
                <a:spcPts val="600"/>
              </a:spcAft>
            </a:pPr>
            <a:r>
              <a:rPr sz="1500" b="1" i="0">
                <a:solidFill>
                  <a:srgbClr val="2E8B57"/>
                </a:solidFill>
                <a:latin typeface="Calibri"/>
              </a:rPr>
              <a:t>Overall, customers are more important. Shareholders’ money is only rewarded if customers keep buying; without sales the company fails however much capital it has. Shareholders matter most only when the company needs new finance.</a:t>
            </a:r>
            <a:r>
              <a:rPr sz="1500" b="0" i="0">
                <a:solidFill>
                  <a:srgbClr val="6B7785"/>
                </a:solidFill>
                <a:latin typeface="Calibri"/>
              </a:rPr>
              <a:t> (eval ×2)</a:t>
            </a:r>
          </a:p>
        </p:txBody>
      </p:sp>
      <p:sp>
        <p:nvSpPr>
          <p:cNvPr id="13" name="Rounded Rectangle 12"/>
          <p:cNvSpPr/>
          <p:nvPr/>
        </p:nvSpPr>
        <p:spPr>
          <a:xfrm>
            <a:off x="548640" y="5486400"/>
            <a:ext cx="11064240" cy="6858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7240" y="5550408"/>
            <a:ext cx="10607040" cy="594360"/>
          </a:xfrm>
          <a:prstGeom prst="rect">
            <a:avLst/>
          </a:prstGeom>
          <a:noFill/>
        </p:spPr>
        <p:txBody>
          <a:bodyPr wrap="square" anchor="t" lIns="45720" rIns="45720">
            <a:spAutoFit/>
          </a:bodyPr>
          <a:lstStyle/>
          <a:p>
            <a:pPr algn="l">
              <a:lnSpc>
                <a:spcPct val="110000"/>
              </a:lnSpc>
              <a:spcAft>
                <a:spcPts val="600"/>
              </a:spcAft>
            </a:pPr>
            <a:r>
              <a:rPr sz="1500" b="1" i="0">
                <a:solidFill>
                  <a:srgbClr val="2E8B57"/>
                </a:solidFill>
                <a:latin typeface="Calibri"/>
              </a:rPr>
              <a:t>Judgement tip: </a:t>
            </a:r>
            <a:r>
              <a:rPr sz="1500" b="0" i="0">
                <a:solidFill>
                  <a:srgbClr val="222B36"/>
                </a:solidFill>
                <a:latin typeface="Calibri"/>
              </a:rPr>
              <a:t>compare with another group and say what your decision depends on. “Shareholders are important” alone is not a judgement.</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EXAMINER INSIGHT</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Where students lose marks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24</a:t>
            </a:r>
          </a:p>
        </p:txBody>
      </p:sp>
      <p:sp>
        <p:nvSpPr>
          <p:cNvPr id="8" name="Rounded Rectangle 7"/>
          <p:cNvSpPr/>
          <p:nvPr/>
        </p:nvSpPr>
        <p:spPr>
          <a:xfrm>
            <a:off x="548640" y="14630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5727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Ltd and plc mixed up</a:t>
            </a:r>
          </a:p>
        </p:txBody>
      </p:sp>
      <p:sp>
        <p:nvSpPr>
          <p:cNvPr id="10" name="TextBox 9"/>
          <p:cNvSpPr txBox="1"/>
          <p:nvPr/>
        </p:nvSpPr>
        <p:spPr>
          <a:xfrm>
            <a:off x="777240" y="20299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Only a plc sells shares to the general public.</a:t>
            </a:r>
          </a:p>
        </p:txBody>
      </p:sp>
      <p:sp>
        <p:nvSpPr>
          <p:cNvPr id="11" name="Rounded Rectangle 10"/>
          <p:cNvSpPr/>
          <p:nvPr/>
        </p:nvSpPr>
        <p:spPr>
          <a:xfrm>
            <a:off x="6172200" y="14630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0" y="15727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“plc is in the public sector”</a:t>
            </a:r>
          </a:p>
        </p:txBody>
      </p:sp>
      <p:sp>
        <p:nvSpPr>
          <p:cNvPr id="13" name="TextBox 12"/>
          <p:cNvSpPr txBox="1"/>
          <p:nvPr/>
        </p:nvSpPr>
        <p:spPr>
          <a:xfrm>
            <a:off x="6400800" y="20299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A plc is owned by private shareholders: private sector.</a:t>
            </a:r>
          </a:p>
        </p:txBody>
      </p:sp>
      <p:sp>
        <p:nvSpPr>
          <p:cNvPr id="14" name="Rounded Rectangle 13"/>
          <p:cNvSpPr/>
          <p:nvPr/>
        </p:nvSpPr>
        <p:spPr>
          <a:xfrm>
            <a:off x="548640" y="30632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31729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“A sole trader works alone”</a:t>
            </a:r>
          </a:p>
        </p:txBody>
      </p:sp>
      <p:sp>
        <p:nvSpPr>
          <p:cNvPr id="16" name="TextBox 15"/>
          <p:cNvSpPr txBox="1"/>
          <p:nvPr/>
        </p:nvSpPr>
        <p:spPr>
          <a:xfrm>
            <a:off x="777240" y="36301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A sole trader is ONE OWNER but can employ many workers.</a:t>
            </a:r>
          </a:p>
        </p:txBody>
      </p:sp>
      <p:sp>
        <p:nvSpPr>
          <p:cNvPr id="17" name="Rounded Rectangle 16"/>
          <p:cNvSpPr/>
          <p:nvPr/>
        </p:nvSpPr>
        <p:spPr>
          <a:xfrm>
            <a:off x="6172200" y="30632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800" y="31729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Shareholder vs stakeholder</a:t>
            </a:r>
          </a:p>
        </p:txBody>
      </p:sp>
      <p:sp>
        <p:nvSpPr>
          <p:cNvPr id="19" name="TextBox 18"/>
          <p:cNvSpPr txBox="1"/>
          <p:nvPr/>
        </p:nvSpPr>
        <p:spPr>
          <a:xfrm>
            <a:off x="6400800" y="36301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Shareholders are just one of many stakeholder groups.</a:t>
            </a:r>
          </a:p>
        </p:txBody>
      </p:sp>
      <p:sp>
        <p:nvSpPr>
          <p:cNvPr id="20" name="Rounded Rectangle 19"/>
          <p:cNvSpPr/>
          <p:nvPr/>
        </p:nvSpPr>
        <p:spPr>
          <a:xfrm>
            <a:off x="548640" y="46634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47731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Wrong side of the franchise</a:t>
            </a:r>
          </a:p>
        </p:txBody>
      </p:sp>
      <p:sp>
        <p:nvSpPr>
          <p:cNvPr id="22" name="TextBox 21"/>
          <p:cNvSpPr txBox="1"/>
          <p:nvPr/>
        </p:nvSpPr>
        <p:spPr>
          <a:xfrm>
            <a:off x="777240" y="52303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Check: advantage to the franchisor or the franchisee?</a:t>
            </a:r>
          </a:p>
        </p:txBody>
      </p:sp>
      <p:sp>
        <p:nvSpPr>
          <p:cNvPr id="23" name="Rounded Rectangle 22"/>
          <p:cNvSpPr/>
          <p:nvPr/>
        </p:nvSpPr>
        <p:spPr>
          <a:xfrm>
            <a:off x="6172200" y="46634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00800" y="47731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Naming a group, no objective</a:t>
            </a:r>
          </a:p>
        </p:txBody>
      </p:sp>
      <p:sp>
        <p:nvSpPr>
          <p:cNvPr id="25" name="TextBox 24"/>
          <p:cNvSpPr txBox="1"/>
          <p:nvPr/>
        </p:nvSpPr>
        <p:spPr>
          <a:xfrm>
            <a:off x="6400800" y="52303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“Employees” scores nothing alone; say what they want.</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PRACTICE · 12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Exam drill: try it under time</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25</a:t>
            </a:r>
          </a:p>
        </p:txBody>
      </p:sp>
      <p:sp>
        <p:nvSpPr>
          <p:cNvPr id="8" name="Rounded Rectangle 7"/>
          <p:cNvSpPr/>
          <p:nvPr/>
        </p:nvSpPr>
        <p:spPr>
          <a:xfrm>
            <a:off x="548640" y="1463040"/>
            <a:ext cx="5486400" cy="4663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63040"/>
            <a:ext cx="548640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45920"/>
            <a:ext cx="512064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Exam-style question</a:t>
            </a:r>
          </a:p>
        </p:txBody>
      </p:sp>
      <p:sp>
        <p:nvSpPr>
          <p:cNvPr id="11" name="TextBox 10"/>
          <p:cNvSpPr txBox="1"/>
          <p:nvPr/>
        </p:nvSpPr>
        <p:spPr>
          <a:xfrm>
            <a:off x="731520" y="2103120"/>
            <a:ext cx="5120640" cy="39319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Grace and Tunde run GT Cleaning as a partnership. They have 14 employees and want to open three new branches. They are thinking of becoming a private limited company.</a:t>
            </a:r>
          </a:p>
          <a:p>
            <a:pPr algn="l">
              <a:lnSpc>
                <a:spcPct val="110000"/>
              </a:lnSpc>
              <a:spcAft>
                <a:spcPts val="600"/>
              </a:spcAft>
            </a:pPr>
            <a:r>
              <a:rPr sz="1500" b="0" i="0">
                <a:solidFill>
                  <a:srgbClr val="222B36"/>
                </a:solidFill>
                <a:latin typeface="Calibri"/>
              </a:rPr>
              <a:t/>
            </a:r>
          </a:p>
          <a:p>
            <a:pPr algn="l">
              <a:lnSpc>
                <a:spcPct val="110000"/>
              </a:lnSpc>
              <a:spcAft>
                <a:spcPts val="600"/>
              </a:spcAft>
            </a:pPr>
            <a:r>
              <a:rPr sz="1500" b="0" i="0">
                <a:solidFill>
                  <a:srgbClr val="222B36"/>
                </a:solidFill>
                <a:latin typeface="Calibri"/>
              </a:rPr>
              <a:t>(a) Define ‘partnership’.  [2]</a:t>
            </a:r>
          </a:p>
          <a:p>
            <a:pPr algn="l">
              <a:lnSpc>
                <a:spcPct val="110000"/>
              </a:lnSpc>
              <a:spcAft>
                <a:spcPts val="600"/>
              </a:spcAft>
            </a:pPr>
            <a:r>
              <a:rPr sz="1500" b="0" i="0">
                <a:solidFill>
                  <a:srgbClr val="222B36"/>
                </a:solidFill>
                <a:latin typeface="Calibri"/>
              </a:rPr>
              <a:t>(b) Identify two features of a public limited company.  [2]</a:t>
            </a:r>
          </a:p>
          <a:p>
            <a:pPr algn="l">
              <a:lnSpc>
                <a:spcPct val="110000"/>
              </a:lnSpc>
              <a:spcAft>
                <a:spcPts val="600"/>
              </a:spcAft>
            </a:pPr>
            <a:r>
              <a:rPr sz="1500" b="0" i="0">
                <a:solidFill>
                  <a:srgbClr val="222B36"/>
                </a:solidFill>
                <a:latin typeface="Calibri"/>
              </a:rPr>
              <a:t>(c) Identify four stakeholder groups a business might have.  [4]</a:t>
            </a:r>
          </a:p>
        </p:txBody>
      </p:sp>
      <p:sp>
        <p:nvSpPr>
          <p:cNvPr id="12" name="Rounded Rectangle 11"/>
          <p:cNvSpPr/>
          <p:nvPr/>
        </p:nvSpPr>
        <p:spPr>
          <a:xfrm>
            <a:off x="6263640" y="1463040"/>
            <a:ext cx="5349240" cy="4663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263640" y="1463040"/>
            <a:ext cx="5349240" cy="73152"/>
          </a:xfrm>
          <a:prstGeom prst="rect">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46520" y="1645920"/>
            <a:ext cx="4983479" cy="45720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Timing rule</a:t>
            </a:r>
          </a:p>
        </p:txBody>
      </p:sp>
      <p:sp>
        <p:nvSpPr>
          <p:cNvPr id="15" name="TextBox 14"/>
          <p:cNvSpPr txBox="1"/>
          <p:nvPr/>
        </p:nvSpPr>
        <p:spPr>
          <a:xfrm>
            <a:off x="6446520" y="2103120"/>
            <a:ext cx="4983479" cy="39319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About 1 minute per mark.</a:t>
            </a:r>
          </a:p>
          <a:p>
            <a:pPr algn="l">
              <a:lnSpc>
                <a:spcPct val="110000"/>
              </a:lnSpc>
              <a:spcAft>
                <a:spcPts val="600"/>
              </a:spcAft>
            </a:pPr>
            <a:r>
              <a:rPr sz="1500" b="0" i="0">
                <a:solidFill>
                  <a:srgbClr val="222B36"/>
                </a:solidFill>
                <a:latin typeface="Calibri"/>
              </a:rPr>
              <a:t/>
            </a:r>
          </a:p>
          <a:p>
            <a:pPr algn="l">
              <a:lnSpc>
                <a:spcPct val="110000"/>
              </a:lnSpc>
              <a:spcAft>
                <a:spcPts val="600"/>
              </a:spcAft>
            </a:pPr>
            <a:r>
              <a:rPr sz="1500" b="0" i="0">
                <a:solidFill>
                  <a:srgbClr val="222B36"/>
                </a:solidFill>
                <a:latin typeface="Calibri"/>
              </a:rPr>
              <a:t>(a) + (b): 4 minutes</a:t>
            </a:r>
          </a:p>
          <a:p>
            <a:pPr algn="l">
              <a:lnSpc>
                <a:spcPct val="110000"/>
              </a:lnSpc>
              <a:spcAft>
                <a:spcPts val="600"/>
              </a:spcAft>
            </a:pPr>
            <a:r>
              <a:rPr sz="1500" b="0" i="0">
                <a:solidFill>
                  <a:srgbClr val="222B36"/>
                </a:solidFill>
                <a:latin typeface="Calibri"/>
              </a:rPr>
              <a:t>(c): 4 minutes</a:t>
            </a:r>
          </a:p>
          <a:p>
            <a:pPr algn="l">
              <a:lnSpc>
                <a:spcPct val="110000"/>
              </a:lnSpc>
              <a:spcAft>
                <a:spcPts val="600"/>
              </a:spcAft>
            </a:pPr>
            <a:r>
              <a:rPr sz="1500" b="0" i="0">
                <a:solidFill>
                  <a:srgbClr val="222B36"/>
                </a:solidFill>
                <a:latin typeface="Calibri"/>
              </a:rPr>
              <a:t/>
            </a:r>
          </a:p>
          <a:p>
            <a:pPr algn="l">
              <a:lnSpc>
                <a:spcPct val="110000"/>
              </a:lnSpc>
              <a:spcAft>
                <a:spcPts val="600"/>
              </a:spcAft>
            </a:pPr>
            <a:r>
              <a:rPr sz="1500" b="0" i="0">
                <a:solidFill>
                  <a:srgbClr val="222B36"/>
                </a:solidFill>
                <a:latin typeface="Calibri"/>
              </a:rPr>
              <a:t>Swap and mark each other’s answers.</a:t>
            </a:r>
          </a:p>
          <a:p>
            <a:pPr algn="l">
              <a:lnSpc>
                <a:spcPct val="110000"/>
              </a:lnSpc>
              <a:spcAft>
                <a:spcPts val="600"/>
              </a:spcAft>
            </a:pPr>
            <a:r>
              <a:rPr sz="1500" b="0" i="0">
                <a:solidFill>
                  <a:srgbClr val="222B36"/>
                </a:solidFill>
                <a:latin typeface="Calibri"/>
              </a:rPr>
              <a:t/>
            </a:r>
          </a:p>
          <a:p>
            <a:pPr algn="l">
              <a:lnSpc>
                <a:spcPct val="110000"/>
              </a:lnSpc>
              <a:spcAft>
                <a:spcPts val="600"/>
              </a:spcAft>
            </a:pPr>
            <a:r>
              <a:rPr sz="1500" b="0" i="0">
                <a:solidFill>
                  <a:srgbClr val="222B36"/>
                </a:solidFill>
                <a:latin typeface="Calibri"/>
              </a:rPr>
              <a:t>Homework: Explain two objectives a private sector business might have. Which objective is likely to be the most important? Justify your answer.  [6]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3 QUESTIONS · HAND IN BEFORE YOU LEAVE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Exit ticket</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26</a:t>
            </a:r>
          </a:p>
        </p:txBody>
      </p:sp>
      <p:sp>
        <p:nvSpPr>
          <p:cNvPr id="8" name="Rounded Rectangle 7"/>
          <p:cNvSpPr/>
          <p:nvPr/>
        </p:nvSpPr>
        <p:spPr>
          <a:xfrm>
            <a:off x="548640" y="1600200"/>
            <a:ext cx="11064240" cy="11430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965960"/>
            <a:ext cx="502920" cy="384048"/>
          </a:xfrm>
          <a:prstGeom prst="roundRect">
            <a:avLst>
              <a:gd name="adj" fmla="val 5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508760" y="1920240"/>
            <a:ext cx="9784080" cy="640080"/>
          </a:xfrm>
          <a:prstGeom prst="rect">
            <a:avLst/>
          </a:prstGeom>
          <a:noFill/>
        </p:spPr>
        <p:txBody>
          <a:bodyPr wrap="square" anchor="t" lIns="45720" rIns="45720">
            <a:spAutoFit/>
          </a:bodyPr>
          <a:lstStyle/>
          <a:p>
            <a:pPr algn="l">
              <a:lnSpc>
                <a:spcPct val="110000"/>
              </a:lnSpc>
              <a:spcAft>
                <a:spcPts val="600"/>
              </a:spcAft>
            </a:pPr>
            <a:r>
              <a:rPr sz="2000" b="0" i="0">
                <a:solidFill>
                  <a:srgbClr val="222B36"/>
                </a:solidFill>
                <a:latin typeface="Calibri"/>
              </a:rPr>
              <a:t>Define ‘limited liability’.  [2]</a:t>
            </a:r>
          </a:p>
        </p:txBody>
      </p:sp>
      <p:sp>
        <p:nvSpPr>
          <p:cNvPr id="11" name="Rounded Rectangle 10"/>
          <p:cNvSpPr/>
          <p:nvPr/>
        </p:nvSpPr>
        <p:spPr>
          <a:xfrm>
            <a:off x="548640" y="2971800"/>
            <a:ext cx="11064240" cy="11430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77240" y="3337560"/>
            <a:ext cx="502920" cy="384048"/>
          </a:xfrm>
          <a:prstGeom prst="roundRect">
            <a:avLst>
              <a:gd name="adj" fmla="val 5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3" name="TextBox 12"/>
          <p:cNvSpPr txBox="1"/>
          <p:nvPr/>
        </p:nvSpPr>
        <p:spPr>
          <a:xfrm>
            <a:off x="1508760" y="3291840"/>
            <a:ext cx="9784080" cy="640080"/>
          </a:xfrm>
          <a:prstGeom prst="rect">
            <a:avLst/>
          </a:prstGeom>
          <a:noFill/>
        </p:spPr>
        <p:txBody>
          <a:bodyPr wrap="square" anchor="t" lIns="45720" rIns="45720">
            <a:spAutoFit/>
          </a:bodyPr>
          <a:lstStyle/>
          <a:p>
            <a:pPr algn="l">
              <a:lnSpc>
                <a:spcPct val="110000"/>
              </a:lnSpc>
              <a:spcAft>
                <a:spcPts val="600"/>
              </a:spcAft>
            </a:pPr>
            <a:r>
              <a:rPr sz="2000" b="0" i="0">
                <a:solidFill>
                  <a:srgbClr val="222B36"/>
                </a:solidFill>
                <a:latin typeface="Calibri"/>
              </a:rPr>
              <a:t>Give one advantage to Priya of a joint venture with the resort group.</a:t>
            </a:r>
          </a:p>
        </p:txBody>
      </p:sp>
      <p:sp>
        <p:nvSpPr>
          <p:cNvPr id="14" name="Rounded Rectangle 13"/>
          <p:cNvSpPr/>
          <p:nvPr/>
        </p:nvSpPr>
        <p:spPr>
          <a:xfrm>
            <a:off x="548640" y="4343400"/>
            <a:ext cx="11064240" cy="11430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77240" y="4709160"/>
            <a:ext cx="502920" cy="384048"/>
          </a:xfrm>
          <a:prstGeom prst="roundRect">
            <a:avLst>
              <a:gd name="adj" fmla="val 5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6" name="TextBox 15"/>
          <p:cNvSpPr txBox="1"/>
          <p:nvPr/>
        </p:nvSpPr>
        <p:spPr>
          <a:xfrm>
            <a:off x="1508760" y="4663440"/>
            <a:ext cx="9784080" cy="640080"/>
          </a:xfrm>
          <a:prstGeom prst="rect">
            <a:avLst/>
          </a:prstGeom>
          <a:noFill/>
        </p:spPr>
        <p:txBody>
          <a:bodyPr wrap="square" anchor="t" lIns="45720" rIns="45720">
            <a:spAutoFit/>
          </a:bodyPr>
          <a:lstStyle/>
          <a:p>
            <a:pPr algn="l">
              <a:lnSpc>
                <a:spcPct val="110000"/>
              </a:lnSpc>
              <a:spcAft>
                <a:spcPts val="600"/>
              </a:spcAft>
            </a:pPr>
            <a:r>
              <a:rPr sz="2000" b="0" i="0">
                <a:solidFill>
                  <a:srgbClr val="222B36"/>
                </a:solidFill>
                <a:latin typeface="Calibri"/>
              </a:rPr>
              <a:t>Explain one way Chamarel’s neighbours’ objectives might conflict with Priya’s plan to grow.</a:t>
            </a:r>
          </a:p>
        </p:txBody>
      </p:sp>
      <p:sp>
        <p:nvSpPr>
          <p:cNvPr id="17" name="TextBox 16"/>
          <p:cNvSpPr txBox="1"/>
          <p:nvPr/>
        </p:nvSpPr>
        <p:spPr>
          <a:xfrm>
            <a:off x="548640" y="5760720"/>
            <a:ext cx="10972800" cy="457200"/>
          </a:xfrm>
          <a:prstGeom prst="rect">
            <a:avLst/>
          </a:prstGeom>
          <a:noFill/>
        </p:spPr>
        <p:txBody>
          <a:bodyPr wrap="square" anchor="t" lIns="45720" rIns="45720">
            <a:spAutoFit/>
          </a:bodyPr>
          <a:lstStyle/>
          <a:p>
            <a:pPr algn="l">
              <a:lnSpc>
                <a:spcPct val="110000"/>
              </a:lnSpc>
              <a:spcAft>
                <a:spcPts val="600"/>
              </a:spcAft>
            </a:pPr>
            <a:r>
              <a:rPr sz="1500" b="1" i="0">
                <a:solidFill>
                  <a:srgbClr val="0E7C86"/>
                </a:solidFill>
                <a:latin typeface="Calibri"/>
              </a:rPr>
              <a:t>Next lecture: Chapter 2, People in business.</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REVISE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Summary: key terms from Part 3</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3 · Business organisation, objectives and stakeholders (syllabus 1.4, 1.5)</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27</a:t>
            </a:r>
          </a:p>
        </p:txBody>
      </p:sp>
      <p:sp>
        <p:nvSpPr>
          <p:cNvPr id="8" name="Rounded Rectangle 7"/>
          <p:cNvSpPr/>
          <p:nvPr/>
        </p:nvSpPr>
        <p:spPr>
          <a:xfrm>
            <a:off x="548640" y="141732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20" y="1508760"/>
            <a:ext cx="246888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Unlimited liability</a:t>
            </a:r>
          </a:p>
        </p:txBody>
      </p:sp>
      <p:sp>
        <p:nvSpPr>
          <p:cNvPr id="10" name="TextBox 9"/>
          <p:cNvSpPr txBox="1"/>
          <p:nvPr/>
        </p:nvSpPr>
        <p:spPr>
          <a:xfrm>
            <a:off x="3246120" y="1508760"/>
            <a:ext cx="265176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Owner liable for all business debts</a:t>
            </a:r>
          </a:p>
        </p:txBody>
      </p:sp>
      <p:sp>
        <p:nvSpPr>
          <p:cNvPr id="11" name="Rounded Rectangle 10"/>
          <p:cNvSpPr/>
          <p:nvPr/>
        </p:nvSpPr>
        <p:spPr>
          <a:xfrm>
            <a:off x="6172200" y="141732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55080" y="1508760"/>
            <a:ext cx="246888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Limited liability</a:t>
            </a:r>
          </a:p>
        </p:txBody>
      </p:sp>
      <p:sp>
        <p:nvSpPr>
          <p:cNvPr id="13" name="TextBox 12"/>
          <p:cNvSpPr txBox="1"/>
          <p:nvPr/>
        </p:nvSpPr>
        <p:spPr>
          <a:xfrm>
            <a:off x="8869680" y="1508760"/>
            <a:ext cx="265176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Can only lose the money invested</a:t>
            </a:r>
          </a:p>
        </p:txBody>
      </p:sp>
      <p:sp>
        <p:nvSpPr>
          <p:cNvPr id="14" name="Rounded Rectangle 13"/>
          <p:cNvSpPr/>
          <p:nvPr/>
        </p:nvSpPr>
        <p:spPr>
          <a:xfrm>
            <a:off x="548640" y="2221992"/>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20" y="2313432"/>
            <a:ext cx="246888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Sole trader</a:t>
            </a:r>
          </a:p>
        </p:txBody>
      </p:sp>
      <p:sp>
        <p:nvSpPr>
          <p:cNvPr id="16" name="TextBox 15"/>
          <p:cNvSpPr txBox="1"/>
          <p:nvPr/>
        </p:nvSpPr>
        <p:spPr>
          <a:xfrm>
            <a:off x="3246120" y="2313432"/>
            <a:ext cx="265176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One owner, unlimited liability</a:t>
            </a:r>
          </a:p>
        </p:txBody>
      </p:sp>
      <p:sp>
        <p:nvSpPr>
          <p:cNvPr id="17" name="Rounded Rectangle 16"/>
          <p:cNvSpPr/>
          <p:nvPr/>
        </p:nvSpPr>
        <p:spPr>
          <a:xfrm>
            <a:off x="6172200" y="2221992"/>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55080" y="2313432"/>
            <a:ext cx="246888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Partnership</a:t>
            </a:r>
          </a:p>
        </p:txBody>
      </p:sp>
      <p:sp>
        <p:nvSpPr>
          <p:cNvPr id="19" name="TextBox 18"/>
          <p:cNvSpPr txBox="1"/>
          <p:nvPr/>
        </p:nvSpPr>
        <p:spPr>
          <a:xfrm>
            <a:off x="8869680" y="2313432"/>
            <a:ext cx="265176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2–20 owners share profit and risk</a:t>
            </a:r>
          </a:p>
        </p:txBody>
      </p:sp>
      <p:sp>
        <p:nvSpPr>
          <p:cNvPr id="20" name="Rounded Rectangle 19"/>
          <p:cNvSpPr/>
          <p:nvPr/>
        </p:nvSpPr>
        <p:spPr>
          <a:xfrm>
            <a:off x="548640" y="3026664"/>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31520" y="3118104"/>
            <a:ext cx="246888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Private limited (Ltd)</a:t>
            </a:r>
          </a:p>
        </p:txBody>
      </p:sp>
      <p:sp>
        <p:nvSpPr>
          <p:cNvPr id="22" name="TextBox 21"/>
          <p:cNvSpPr txBox="1"/>
          <p:nvPr/>
        </p:nvSpPr>
        <p:spPr>
          <a:xfrm>
            <a:off x="3246120" y="3118104"/>
            <a:ext cx="265176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Shares sold privately</a:t>
            </a:r>
          </a:p>
        </p:txBody>
      </p:sp>
      <p:sp>
        <p:nvSpPr>
          <p:cNvPr id="23" name="Rounded Rectangle 22"/>
          <p:cNvSpPr/>
          <p:nvPr/>
        </p:nvSpPr>
        <p:spPr>
          <a:xfrm>
            <a:off x="6172200" y="3026664"/>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355080" y="3118104"/>
            <a:ext cx="246888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Public limited (plc)</a:t>
            </a:r>
          </a:p>
        </p:txBody>
      </p:sp>
      <p:sp>
        <p:nvSpPr>
          <p:cNvPr id="25" name="TextBox 24"/>
          <p:cNvSpPr txBox="1"/>
          <p:nvPr/>
        </p:nvSpPr>
        <p:spPr>
          <a:xfrm>
            <a:off x="8869680" y="3118104"/>
            <a:ext cx="265176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Shares sold to the public</a:t>
            </a:r>
          </a:p>
        </p:txBody>
      </p:sp>
      <p:sp>
        <p:nvSpPr>
          <p:cNvPr id="26" name="Rounded Rectangle 25"/>
          <p:cNvSpPr/>
          <p:nvPr/>
        </p:nvSpPr>
        <p:spPr>
          <a:xfrm>
            <a:off x="548640" y="3831336"/>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31520" y="3922776"/>
            <a:ext cx="246888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Franchise</a:t>
            </a:r>
          </a:p>
        </p:txBody>
      </p:sp>
      <p:sp>
        <p:nvSpPr>
          <p:cNvPr id="28" name="TextBox 27"/>
          <p:cNvSpPr txBox="1"/>
          <p:nvPr/>
        </p:nvSpPr>
        <p:spPr>
          <a:xfrm>
            <a:off x="3246120" y="3922776"/>
            <a:ext cx="265176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Use another firm’s brand for a fee</a:t>
            </a:r>
          </a:p>
        </p:txBody>
      </p:sp>
      <p:sp>
        <p:nvSpPr>
          <p:cNvPr id="29" name="Rounded Rectangle 28"/>
          <p:cNvSpPr/>
          <p:nvPr/>
        </p:nvSpPr>
        <p:spPr>
          <a:xfrm>
            <a:off x="6172200" y="3831336"/>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355080" y="3922776"/>
            <a:ext cx="246888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Joint venture</a:t>
            </a:r>
          </a:p>
        </p:txBody>
      </p:sp>
      <p:sp>
        <p:nvSpPr>
          <p:cNvPr id="31" name="TextBox 30"/>
          <p:cNvSpPr txBox="1"/>
          <p:nvPr/>
        </p:nvSpPr>
        <p:spPr>
          <a:xfrm>
            <a:off x="8869680" y="3922776"/>
            <a:ext cx="265176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Firms share a project, costs, profit</a:t>
            </a:r>
          </a:p>
        </p:txBody>
      </p:sp>
      <p:sp>
        <p:nvSpPr>
          <p:cNvPr id="32" name="Rounded Rectangle 31"/>
          <p:cNvSpPr/>
          <p:nvPr/>
        </p:nvSpPr>
        <p:spPr>
          <a:xfrm>
            <a:off x="548640" y="4636008"/>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31520" y="4727448"/>
            <a:ext cx="246888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Public corporation</a:t>
            </a:r>
          </a:p>
        </p:txBody>
      </p:sp>
      <p:sp>
        <p:nvSpPr>
          <p:cNvPr id="34" name="TextBox 33"/>
          <p:cNvSpPr txBox="1"/>
          <p:nvPr/>
        </p:nvSpPr>
        <p:spPr>
          <a:xfrm>
            <a:off x="3246120" y="4727448"/>
            <a:ext cx="265176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Owned by the government</a:t>
            </a:r>
          </a:p>
        </p:txBody>
      </p:sp>
      <p:sp>
        <p:nvSpPr>
          <p:cNvPr id="35" name="Rounded Rectangle 34"/>
          <p:cNvSpPr/>
          <p:nvPr/>
        </p:nvSpPr>
        <p:spPr>
          <a:xfrm>
            <a:off x="6172200" y="4636008"/>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355080" y="4727448"/>
            <a:ext cx="246888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Business objectives</a:t>
            </a:r>
          </a:p>
        </p:txBody>
      </p:sp>
      <p:sp>
        <p:nvSpPr>
          <p:cNvPr id="37" name="TextBox 36"/>
          <p:cNvSpPr txBox="1"/>
          <p:nvPr/>
        </p:nvSpPr>
        <p:spPr>
          <a:xfrm>
            <a:off x="8869680" y="4727448"/>
            <a:ext cx="265176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Aims a business works towards</a:t>
            </a:r>
          </a:p>
        </p:txBody>
      </p:sp>
      <p:sp>
        <p:nvSpPr>
          <p:cNvPr id="38" name="Rounded Rectangle 37"/>
          <p:cNvSpPr/>
          <p:nvPr/>
        </p:nvSpPr>
        <p:spPr>
          <a:xfrm>
            <a:off x="548640" y="544068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731520" y="5532120"/>
            <a:ext cx="246888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Stakeholder group</a:t>
            </a:r>
          </a:p>
        </p:txBody>
      </p:sp>
      <p:sp>
        <p:nvSpPr>
          <p:cNvPr id="40" name="TextBox 39"/>
          <p:cNvSpPr txBox="1"/>
          <p:nvPr/>
        </p:nvSpPr>
        <p:spPr>
          <a:xfrm>
            <a:off x="3246120" y="5532120"/>
            <a:ext cx="265176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Direct interest in the business</a:t>
            </a:r>
          </a:p>
        </p:txBody>
      </p:sp>
      <p:sp>
        <p:nvSpPr>
          <p:cNvPr id="41" name="Rounded Rectangle 40"/>
          <p:cNvSpPr/>
          <p:nvPr/>
        </p:nvSpPr>
        <p:spPr>
          <a:xfrm>
            <a:off x="6172200" y="544068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6355080" y="5532120"/>
            <a:ext cx="246888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Conflict</a:t>
            </a:r>
          </a:p>
        </p:txBody>
      </p:sp>
      <p:sp>
        <p:nvSpPr>
          <p:cNvPr id="43" name="TextBox 42"/>
          <p:cNvSpPr txBox="1"/>
          <p:nvPr/>
        </p:nvSpPr>
        <p:spPr>
          <a:xfrm>
            <a:off x="8869680" y="5532120"/>
            <a:ext cx="265176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Stakeholders want different things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