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Average cost</c:v>
                </c:pt>
              </c:strCache>
            </c:strRef>
          </c:tx>
          <c:spPr>
            <a:ln w="50800">
              <a:solidFill>
                <a:srgbClr val="0E7C86"/>
              </a:solidFill>
            </a:ln>
          </c:spPr>
          <c:cat>
            <c:strRef>
              <c:f>Sheet1!$A$2:$A$9</c:f>
              <c:strCache>
                <c:ptCount val="8"/>
                <c:pt idx="0">
                  <c:v/>
                </c:pt>
                <c:pt idx="1">
                  <c:v/>
                </c:pt>
                <c:pt idx="2">
                  <c:v/>
                </c:pt>
                <c:pt idx="3">
                  <c:v/>
                </c:pt>
                <c:pt idx="4">
                  <c:v/>
                </c:pt>
                <c:pt idx="5">
                  <c:v/>
                </c:pt>
                <c:pt idx="6">
                  <c:v/>
                </c:pt>
                <c:pt idx="7">
                  <c:v/>
                </c:pt>
              </c:strCache>
            </c:strRef>
          </c:cat>
          <c:val>
            <c:numRef>
              <c:f>Sheet1!$B$2:$B$9</c:f>
              <c:numCache>
                <c:formatCode>General</c:formatCode>
                <c:ptCount val="8"/>
                <c:pt idx="0">
                  <c:v>60</c:v>
                </c:pt>
                <c:pt idx="1">
                  <c:v>47</c:v>
                </c:pt>
                <c:pt idx="2">
                  <c:v>39</c:v>
                </c:pt>
                <c:pt idx="3">
                  <c:v>35</c:v>
                </c:pt>
                <c:pt idx="4">
                  <c:v>34</c:v>
                </c:pt>
                <c:pt idx="5">
                  <c:v>36</c:v>
                </c:pt>
                <c:pt idx="6">
                  <c:v>41</c:v>
                </c:pt>
                <c:pt idx="7">
                  <c:v>50</c:v>
                </c:pt>
              </c:numCache>
            </c:numRef>
          </c:val>
          <c:smooth/>
        </c:ser>
        <c:marker val="1"/>
        <c:smooth val="0"/>
        <c:axId val="2118791784"/>
        <c:axId val="2140495176"/>
      </c:lineChart>
      <c:catAx>
        <c:axId val="2118791784"/>
        <c:scaling>
          <c:orientation val="minMax"/>
        </c:scaling>
        <c:delete/>
        <c:axPos val="b"/>
        <c:majorTickMark val="out"/>
        <c:minorTickMark val="none"/>
        <c:tickLblPos val="nextTo"/>
        <c:crossAx val="2140495176"/>
        <c:crosses val="autoZero"/>
        <c:auto val="1"/>
        <c:lblAlgn val="ctr"/>
        <c:lblOffset val="100"/>
        <c:noMultiLvlLbl val="0"/>
      </c:catAx>
      <c:valAx>
        <c:axId val="2140495176"/>
        <c:scaling/>
        <c:delete/>
        <c:axPos val="l"/>
        <c:majorTickMark val="out"/>
        <c:minorTickMark val="none"/>
        <c:tickLblPos val="nextTo"/>
        <c:crossAx val="2118791784"/>
        <c:crosses val="autoZero"/>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back. This is the second of three lectures on Chapter 1, and it carries a lot of exam marks. Today: entrepreneurs and business plans, why governments support new businesses, how business size is measured, how and why businesses grow, economies and diseconomies of scale, and why some businesses stay small or fail. Timing: about 55 minutes in three chunks, each followed by a quick check. Students write on the Part 2 notes handout. Everything needed to follow the lecture is on the slides.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objectives aloud. Each one links to a typical question on the previous slide. We return to this list at the exit ticket.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Q1 to Q3 come from last lecture's exit ticket (spaced retrieval). Q4 and Q5 preview today. Answers: Q1 selling price minus the cost of bought-in materials; Q2 the product photos (the next best alternative given up); Q3 as incomes rise, people spend more on services; Q4 an idea, skills, willingness to take risks, a plan; Q5 no, large businesses can suffer diseconomies of scale. Keep the Q5 answers for the diseconomies slide.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Westbridge Bags is the same business as Lecture 1, two years later. The full update is on the next slide. Each question on the right is answered by one chunk of today's lecture, so return to Hannah after each chunk.</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students two minutes to read the brief. Everything they need is on this slide. Ask: which business is bigger? Firth employs more people, but Westbridge sells more bags at a higher price (revenue $560,000 against $396,000). This sets up the measuring-size chunk. The merger offer sets up external growth.</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are often asked to identify, explain or compare characteristics of a successful entrepreneur. For an evaluative question such as 'Is being a risk taker more important than being creative?', students must decide which characteristic matters most and why. Ask: which two characteristics did Hannah need most when she started? Accept risk taker (her own savings) and creative (durable, affordable bags).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full definition mentions objectives, strategy, the market and financial forecasts. The plan helps an owner get finance and think through risks, but it is only a forecast, so it reduces risk without removing it. Link to Hannah: the bank will only lend if she shows a plan. Ask which section the bank will read first (finance: forecasts and cash flow).</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Separate WHY governments help (benefits to the economy: jobs, growth, competition, tax revenue) from HOW they help (grants, loans, advice, premises, lower taxes). Mixing them up is a common way to lose marks.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Reveal answers one at a time. Watch for students who give HOW rather than WHY in Q3.</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Ways to measure size are among the most common short questions on this topic. Use the case: by employees Firth is bigger; by output and revenue Westbridge is bigger. That is why each method has a limitation. Stress the trap: profit is not a measure of size.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Reasons for growth link straight to later chunks: lower average costs is economies of scale, survival links to failure. Internal growth includes new products and new markets, not only new premises. Ask students for one more internal growth option for Westbridge.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the chain to show the direction of vertical integration: towards the supplier is backward, towards the customer is forward. Ask students to classify: Westbridge buys Firth (horizontal), buys a cotton farm (backward vertical), buys a café (conglomerate).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table answers the 'Do you think internal or external growth is better?' question. Two examiner rules: economies of scale apply to both methods so they do not count as an advantage of either, and a mirror statement (internal is slow, external is fast) is credited only once.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Q2 checks the direction of vertical integration.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Total costs rise as output rises; what falls is the average cost of each unit. Ask students to give one example of each economy for Westbridge if it merges with Firth: buying fabric in bulk (purchasing), one website for both brands (marketing), a cheaper bank loan (financial).</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full definition needs both ideas: the business grows AND average (unit) cost rises. Use the curve: average cost falls at first, then rises. The Starter Q5 answers fit here.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Very common question type, including 'Which reason is most important?'. A good judgement: usually the owner's own objectives, because many small firms could grow but choose not to; but if the market is tiny, growth is impossible whatever the owner wants. Small firms also have advantages: flexibility and personal service.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Separate general reasons for failure from the extra risks faced by NEW businesses. Some questions exclude one reason, for example 'other than lack of finance', so students need more than one idea ready.</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Q1 checks the two-part definition. Q3 checks students do not confuse economies with diseconomies.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structure as Lecture 1, with the 'Which is most important?' variant added because it is common on this topic. Remind students of the colours: blue knowledge, teal application, amber analysis, green evaluation.</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 do, we do, you do. I do: talk through this answer. We do: build a third diseconomy (slow decision making) together. You do: students write their own answer for Westbridge running two workshops. Warn them that cheaper timber is an economy of scale and scores nothing here.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General question, so there are no application marks. The evaluation must make a decision and give a reason that goes further than the analysis, ideally saying what the decision depends on. Do not credit economies of scale, because they apply to both methods.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students to tick any mistake they made in today's checks. These are the errors that cost the most marks on this topic.</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answers: (a) factors that cause average (unit) costs to rise as a business grows beyond a certain size [2]; (b) any two of number of employees, revenue, capital employed, market share; not profit [1 each]; (c) any four of owner wants control, small or niche market, personal service, lack of finance, avoiding diseconomies, lack of management skills [1 each]. Homework: students must choose ONE characteristic as most important and say why it beats the other.</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Collect exit tickets and sort them into got it, nearly, not yet. These questions open the next lecture's starter. Answers: (1) employees, revenue, capital employed, market share; (2) poor communication between the two workshops, so mistakes and costs increase; (3) lack of experience, no brand loyalty, hard to raise finance.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complete the summary box at the bottom of their notes handout using these terms.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students how this topic is examined before teaching it. Paper 1 questions are short and based on a brief business context; Paper 2 questions are based on a longer case study. Point out the 'Which is most important?' question: students must choose one point and justify it, a list is not enough. Each typical question on this slide is practised later in the lecture.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4846320"/>
            <a:ext cx="12191695" cy="201168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731520"/>
            <a:ext cx="10058400" cy="457200"/>
          </a:xfrm>
          <a:prstGeom prst="rect">
            <a:avLst/>
          </a:prstGeom>
          <a:noFill/>
        </p:spPr>
        <p:txBody>
          <a:bodyPr wrap="square" anchor="t" lIns="45720" rIns="45720">
            <a:spAutoFit/>
          </a:bodyPr>
          <a:lstStyle/>
          <a:p>
            <a:pPr algn="l">
              <a:lnSpc>
                <a:spcPct val="110000"/>
              </a:lnSpc>
              <a:spcAft>
                <a:spcPts val="600"/>
              </a:spcAft>
            </a:pPr>
            <a:r>
              <a:rPr sz="1400" b="1" i="0">
                <a:solidFill>
                  <a:srgbClr val="E0A526"/>
                </a:solidFill>
                <a:latin typeface="Calibri"/>
              </a:rPr>
              <a:t>CAMBRIDGE O LEVEL BUSINESS 7081  ·  CHAPTER 1  ·  LECTURE 2 OF 3</a:t>
            </a:r>
          </a:p>
        </p:txBody>
      </p:sp>
      <p:sp>
        <p:nvSpPr>
          <p:cNvPr id="5" name="TextBox 4"/>
          <p:cNvSpPr txBox="1"/>
          <p:nvPr/>
        </p:nvSpPr>
        <p:spPr>
          <a:xfrm>
            <a:off x="731520" y="1371600"/>
            <a:ext cx="10515600" cy="1828800"/>
          </a:xfrm>
          <a:prstGeom prst="rect">
            <a:avLst/>
          </a:prstGeom>
          <a:noFill/>
        </p:spPr>
        <p:txBody>
          <a:bodyPr wrap="square" anchor="t" lIns="45720" rIns="45720">
            <a:spAutoFit/>
          </a:bodyPr>
          <a:lstStyle/>
          <a:p>
            <a:pPr algn="l">
              <a:lnSpc>
                <a:spcPct val="110000"/>
              </a:lnSpc>
              <a:spcAft>
                <a:spcPts val="600"/>
              </a:spcAft>
            </a:pPr>
            <a:r>
              <a:rPr sz="4400" b="1" i="0">
                <a:solidFill>
                  <a:srgbClr val="FFFFFF"/>
                </a:solidFill>
                <a:latin typeface="Calibri"/>
              </a:rPr>
              <a:t>How do businesses start, grow, and sometimes stay small?</a:t>
            </a:r>
          </a:p>
        </p:txBody>
      </p:sp>
      <p:sp>
        <p:nvSpPr>
          <p:cNvPr id="6" name="TextBox 5"/>
          <p:cNvSpPr txBox="1"/>
          <p:nvPr/>
        </p:nvSpPr>
        <p:spPr>
          <a:xfrm>
            <a:off x="731520" y="3291840"/>
            <a:ext cx="10058400" cy="731520"/>
          </a:xfrm>
          <a:prstGeom prst="rect">
            <a:avLst/>
          </a:prstGeom>
          <a:noFill/>
        </p:spPr>
        <p:txBody>
          <a:bodyPr wrap="square" anchor="t" lIns="45720" rIns="45720">
            <a:spAutoFit/>
          </a:bodyPr>
          <a:lstStyle/>
          <a:p>
            <a:pPr algn="l">
              <a:lnSpc>
                <a:spcPct val="110000"/>
              </a:lnSpc>
              <a:spcAft>
                <a:spcPts val="600"/>
              </a:spcAft>
            </a:pPr>
            <a:r>
              <a:rPr sz="2200" b="0" i="0">
                <a:solidFill>
                  <a:srgbClr val="CFDDE8"/>
                </a:solidFill>
                <a:latin typeface="Calibri"/>
              </a:rPr>
              <a:t>Syllabus section 1.3: Enterprise, business growth and size</a:t>
            </a:r>
          </a:p>
        </p:txBody>
      </p:sp>
      <p:sp>
        <p:nvSpPr>
          <p:cNvPr id="7" name="TextBox 6"/>
          <p:cNvSpPr txBox="1"/>
          <p:nvPr/>
        </p:nvSpPr>
        <p:spPr>
          <a:xfrm>
            <a:off x="731520" y="5212080"/>
            <a:ext cx="10058400" cy="457200"/>
          </a:xfrm>
          <a:prstGeom prst="rect">
            <a:avLst/>
          </a:prstGeom>
          <a:noFill/>
        </p:spPr>
        <p:txBody>
          <a:bodyPr wrap="square" anchor="t" lIns="45720" rIns="45720">
            <a:spAutoFit/>
          </a:bodyPr>
          <a:lstStyle/>
          <a:p>
            <a:pPr algn="l">
              <a:lnSpc>
                <a:spcPct val="110000"/>
              </a:lnSpc>
              <a:spcAft>
                <a:spcPts val="600"/>
              </a:spcAft>
            </a:pPr>
            <a:r>
              <a:rPr sz="1600" b="0" i="0">
                <a:solidFill>
                  <a:srgbClr val="FFFFFF"/>
                </a:solidFill>
                <a:latin typeface="Calibri"/>
              </a:rPr>
              <a:t>Dr Moaz Tariq  ·  Cambridge O Level Business 7081</a:t>
            </a:r>
          </a:p>
        </p:txBody>
      </p:sp>
      <p:sp>
        <p:nvSpPr>
          <p:cNvPr id="8" name="TextBox 7"/>
          <p:cNvSpPr txBox="1"/>
          <p:nvPr/>
        </p:nvSpPr>
        <p:spPr>
          <a:xfrm>
            <a:off x="731520" y="5669280"/>
            <a:ext cx="10058400" cy="457200"/>
          </a:xfrm>
          <a:prstGeom prst="rect">
            <a:avLst/>
          </a:prstGeom>
          <a:noFill/>
        </p:spPr>
        <p:txBody>
          <a:bodyPr wrap="square" anchor="t" lIns="45720" rIns="45720">
            <a:spAutoFit/>
          </a:bodyPr>
          <a:lstStyle/>
          <a:p>
            <a:pPr algn="l">
              <a:lnSpc>
                <a:spcPct val="110000"/>
              </a:lnSpc>
              <a:spcAft>
                <a:spcPts val="600"/>
              </a:spcAft>
            </a:pPr>
            <a:r>
              <a:rPr sz="1400" b="0" i="0">
                <a:solidFill>
                  <a:srgbClr val="DDEEEE"/>
                </a:solidFill>
                <a:latin typeface="Calibri"/>
              </a:rPr>
              <a:t>Running case: Westbridge Bags  ·  55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KNOW THE EXAM</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How this topic is examined</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a:t>
            </a:r>
          </a:p>
        </p:txBody>
      </p:sp>
      <p:sp>
        <p:nvSpPr>
          <p:cNvPr id="8" name="Rounded Rectangle 7"/>
          <p:cNvSpPr/>
          <p:nvPr/>
        </p:nvSpPr>
        <p:spPr>
          <a:xfrm>
            <a:off x="548640" y="1417320"/>
            <a:ext cx="5440680" cy="233172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17320"/>
            <a:ext cx="54406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00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Paper 1 · Short answer and data response</a:t>
            </a:r>
          </a:p>
        </p:txBody>
      </p:sp>
      <p:sp>
        <p:nvSpPr>
          <p:cNvPr id="11" name="TextBox 10"/>
          <p:cNvSpPr txBox="1"/>
          <p:nvPr/>
        </p:nvSpPr>
        <p:spPr>
          <a:xfrm>
            <a:off x="731520" y="2057400"/>
            <a:ext cx="5074920" cy="1600199"/>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Define [2] · Identify [2] / [4]</a:t>
            </a:r>
          </a:p>
          <a:p>
            <a:pPr algn="l">
              <a:lnSpc>
                <a:spcPct val="110000"/>
              </a:lnSpc>
              <a:spcAft>
                <a:spcPts val="600"/>
              </a:spcAft>
            </a:pPr>
            <a:r>
              <a:rPr sz="1500" b="0" i="0">
                <a:solidFill>
                  <a:srgbClr val="222B36"/>
                </a:solidFill>
                <a:latin typeface="Calibri"/>
              </a:rPr>
              <a:t>Outline [4] · Explain [6]</a:t>
            </a:r>
          </a:p>
          <a:p>
            <a:pPr algn="l">
              <a:lnSpc>
                <a:spcPct val="110000"/>
              </a:lnSpc>
              <a:spcAft>
                <a:spcPts val="600"/>
              </a:spcAft>
            </a:pPr>
            <a:r>
              <a:rPr sz="1500" b="0" i="0">
                <a:solidFill>
                  <a:srgbClr val="222B36"/>
                </a:solidFill>
                <a:latin typeface="Calibri"/>
              </a:rPr>
              <a:t>Explain two… Which is most important? [6]</a:t>
            </a:r>
          </a:p>
          <a:p>
            <a:pPr algn="l">
              <a:lnSpc>
                <a:spcPct val="110000"/>
              </a:lnSpc>
              <a:spcAft>
                <a:spcPts val="600"/>
              </a:spcAft>
            </a:pPr>
            <a:r>
              <a:rPr sz="1500" b="0" i="0">
                <a:solidFill>
                  <a:srgbClr val="222B36"/>
                </a:solidFill>
                <a:latin typeface="Calibri"/>
              </a:rPr>
              <a:t>Do you think… Justify your answer [6]</a:t>
            </a:r>
          </a:p>
        </p:txBody>
      </p:sp>
      <p:sp>
        <p:nvSpPr>
          <p:cNvPr id="12" name="Rounded Rectangle 11"/>
          <p:cNvSpPr/>
          <p:nvPr/>
        </p:nvSpPr>
        <p:spPr>
          <a:xfrm>
            <a:off x="6172200" y="1417320"/>
            <a:ext cx="5440680" cy="233172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417320"/>
            <a:ext cx="544068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1600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Paper 2 · Case study</a:t>
            </a:r>
          </a:p>
        </p:txBody>
      </p:sp>
      <p:sp>
        <p:nvSpPr>
          <p:cNvPr id="15" name="TextBox 14"/>
          <p:cNvSpPr txBox="1"/>
          <p:nvPr/>
        </p:nvSpPr>
        <p:spPr>
          <a:xfrm>
            <a:off x="6355080" y="2057400"/>
            <a:ext cx="5074920" cy="1600199"/>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Explain four… [8]</a:t>
            </a:r>
          </a:p>
          <a:p>
            <a:pPr algn="l">
              <a:lnSpc>
                <a:spcPct val="110000"/>
              </a:lnSpc>
              <a:spcAft>
                <a:spcPts val="600"/>
              </a:spcAft>
            </a:pPr>
            <a:r>
              <a:rPr sz="1500" b="0" i="0">
                <a:solidFill>
                  <a:srgbClr val="222B36"/>
                </a:solidFill>
                <a:latin typeface="Calibri"/>
              </a:rPr>
              <a:t>Consider… Which should the business choose? Justify your answer [12]</a:t>
            </a:r>
          </a:p>
        </p:txBody>
      </p:sp>
      <p:sp>
        <p:nvSpPr>
          <p:cNvPr id="16" name="TextBox 15"/>
          <p:cNvSpPr txBox="1"/>
          <p:nvPr/>
        </p:nvSpPr>
        <p:spPr>
          <a:xfrm>
            <a:off x="548640" y="3931920"/>
            <a:ext cx="10972800" cy="365760"/>
          </a:xfrm>
          <a:prstGeom prst="rect">
            <a:avLst/>
          </a:prstGeom>
          <a:noFill/>
        </p:spPr>
        <p:txBody>
          <a:bodyPr wrap="square" anchor="t" lIns="45720" rIns="45720">
            <a:spAutoFit/>
          </a:bodyPr>
          <a:lstStyle/>
          <a:p>
            <a:pPr algn="l">
              <a:lnSpc>
                <a:spcPct val="110000"/>
              </a:lnSpc>
              <a:spcAft>
                <a:spcPts val="600"/>
              </a:spcAft>
            </a:pPr>
            <a:r>
              <a:rPr sz="1800" b="1" i="0">
                <a:solidFill>
                  <a:srgbClr val="1F3A5F"/>
                </a:solidFill>
                <a:latin typeface="Calibri"/>
              </a:rPr>
              <a:t>Typical questions on this topic</a:t>
            </a:r>
          </a:p>
        </p:txBody>
      </p:sp>
      <p:sp>
        <p:nvSpPr>
          <p:cNvPr id="17" name="TextBox 16"/>
          <p:cNvSpPr txBox="1"/>
          <p:nvPr/>
        </p:nvSpPr>
        <p:spPr>
          <a:xfrm>
            <a:off x="548640" y="4343400"/>
            <a:ext cx="11155680" cy="2011680"/>
          </a:xfrm>
          <a:prstGeom prst="rect">
            <a:avLst/>
          </a:prstGeom>
          <a:noFill/>
        </p:spPr>
        <p:txBody>
          <a:bodyPr wrap="square" anchor="t" lIns="45720" rIns="45720">
            <a:spAutoFit/>
          </a:bodyPr>
          <a:lstStyle/>
          <a:p>
            <a:pPr algn="l">
              <a:lnSpc>
                <a:spcPct val="110000"/>
              </a:lnSpc>
              <a:spcAft>
                <a:spcPts val="600"/>
              </a:spcAft>
            </a:pPr>
            <a:r>
              <a:rPr sz="1450" b="0" i="0">
                <a:solidFill>
                  <a:srgbClr val="222B36"/>
                </a:solidFill>
                <a:latin typeface="Calibri"/>
              </a:rPr>
              <a:t>Define ‘entrepreneur’, ‘business plan’ or ‘diseconomies of scale’.  </a:t>
            </a:r>
            <a:r>
              <a:rPr sz="1450" b="1" i="0">
                <a:solidFill>
                  <a:srgbClr val="0E7C86"/>
                </a:solidFill>
                <a:latin typeface="Calibri"/>
              </a:rPr>
              <a:t>[2]</a:t>
            </a:r>
          </a:p>
          <a:p>
            <a:pPr algn="l">
              <a:lnSpc>
                <a:spcPct val="110000"/>
              </a:lnSpc>
              <a:spcAft>
                <a:spcPts val="600"/>
              </a:spcAft>
            </a:pPr>
            <a:r>
              <a:rPr sz="1450" b="0" i="0">
                <a:solidFill>
                  <a:srgbClr val="222B36"/>
                </a:solidFill>
                <a:latin typeface="Calibri"/>
              </a:rPr>
              <a:t>Identify two / four ways to measure the size of a business.  </a:t>
            </a:r>
            <a:r>
              <a:rPr sz="1450" b="1" i="0">
                <a:solidFill>
                  <a:srgbClr val="0E7C86"/>
                </a:solidFill>
                <a:latin typeface="Calibri"/>
              </a:rPr>
              <a:t>[2] / [4]</a:t>
            </a:r>
          </a:p>
          <a:p>
            <a:pPr algn="l">
              <a:lnSpc>
                <a:spcPct val="110000"/>
              </a:lnSpc>
              <a:spcAft>
                <a:spcPts val="600"/>
              </a:spcAft>
            </a:pPr>
            <a:r>
              <a:rPr sz="1450" b="0" i="0">
                <a:solidFill>
                  <a:srgbClr val="222B36"/>
                </a:solidFill>
                <a:latin typeface="Calibri"/>
              </a:rPr>
              <a:t>Explain two characteristics of a successful entrepreneur. Which is most important?  </a:t>
            </a:r>
            <a:r>
              <a:rPr sz="1450" b="1" i="0">
                <a:solidFill>
                  <a:srgbClr val="0E7C86"/>
                </a:solidFill>
                <a:latin typeface="Calibri"/>
              </a:rPr>
              <a:t>[6]</a:t>
            </a:r>
          </a:p>
          <a:p>
            <a:pPr algn="l">
              <a:lnSpc>
                <a:spcPct val="110000"/>
              </a:lnSpc>
              <a:spcAft>
                <a:spcPts val="600"/>
              </a:spcAft>
            </a:pPr>
            <a:r>
              <a:rPr sz="1450" b="0" i="0">
                <a:solidFill>
                  <a:srgbClr val="222B36"/>
                </a:solidFill>
                <a:latin typeface="Calibri"/>
              </a:rPr>
              <a:t>Explain four ways a business plan could help the owner.  </a:t>
            </a:r>
            <a:r>
              <a:rPr sz="1450" b="1" i="0">
                <a:solidFill>
                  <a:srgbClr val="0E7C86"/>
                </a:solidFill>
                <a:latin typeface="Calibri"/>
              </a:rPr>
              <a:t>[8]</a:t>
            </a:r>
          </a:p>
          <a:p>
            <a:pPr algn="l">
              <a:lnSpc>
                <a:spcPct val="110000"/>
              </a:lnSpc>
              <a:spcAft>
                <a:spcPts val="600"/>
              </a:spcAft>
            </a:pPr>
            <a:r>
              <a:rPr sz="1450" b="0" i="0">
                <a:solidFill>
                  <a:srgbClr val="222B36"/>
                </a:solidFill>
                <a:latin typeface="Calibri"/>
              </a:rPr>
              <a:t>Explain two reasons why a business might remain small. Which is most important?  </a:t>
            </a:r>
            <a:r>
              <a:rPr sz="1450" b="1" i="0">
                <a:solidFill>
                  <a:srgbClr val="0E7C86"/>
                </a:solidFill>
                <a:latin typeface="Calibri"/>
              </a:rPr>
              <a:t>[6]</a:t>
            </a:r>
          </a:p>
          <a:p>
            <a:pPr algn="l">
              <a:lnSpc>
                <a:spcPct val="110000"/>
              </a:lnSpc>
              <a:spcAft>
                <a:spcPts val="600"/>
              </a:spcAft>
            </a:pPr>
            <a:r>
              <a:rPr sz="1450" b="0" i="0">
                <a:solidFill>
                  <a:srgbClr val="222B36"/>
                </a:solidFill>
                <a:latin typeface="Calibri"/>
              </a:rPr>
              <a:t>Do you think internal or external growth is better? / Should it take over the other business?  </a:t>
            </a:r>
            <a:r>
              <a:rPr sz="1450" b="1" i="0">
                <a:solidFill>
                  <a:srgbClr val="0E7C86"/>
                </a:solidFill>
                <a:latin typeface="Calibri"/>
              </a:rPr>
              <a:t>[6] / [12]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LEARNING OBJECTIVES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By the end of this lecture you can…</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3</a:t>
            </a:r>
          </a:p>
        </p:txBody>
      </p:sp>
      <p:sp>
        <p:nvSpPr>
          <p:cNvPr id="8" name="Oval 7"/>
          <p:cNvSpPr/>
          <p:nvPr/>
        </p:nvSpPr>
        <p:spPr>
          <a:xfrm>
            <a:off x="548640" y="155448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1</a:t>
            </a:r>
          </a:p>
        </p:txBody>
      </p:sp>
      <p:sp>
        <p:nvSpPr>
          <p:cNvPr id="9" name="TextBox 8"/>
          <p:cNvSpPr txBox="1"/>
          <p:nvPr/>
        </p:nvSpPr>
        <p:spPr>
          <a:xfrm>
            <a:off x="1280160" y="162763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Explain the characteristics of a successful entrepreneur and why governments support start-ups.</a:t>
            </a:r>
          </a:p>
        </p:txBody>
      </p:sp>
      <p:sp>
        <p:nvSpPr>
          <p:cNvPr id="10" name="Oval 9"/>
          <p:cNvSpPr/>
          <p:nvPr/>
        </p:nvSpPr>
        <p:spPr>
          <a:xfrm>
            <a:off x="548640" y="233172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2</a:t>
            </a:r>
          </a:p>
        </p:txBody>
      </p:sp>
      <p:sp>
        <p:nvSpPr>
          <p:cNvPr id="11" name="TextBox 10"/>
          <p:cNvSpPr txBox="1"/>
          <p:nvPr/>
        </p:nvSpPr>
        <p:spPr>
          <a:xfrm>
            <a:off x="1280160" y="240487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Explain what a business plan contains and how it helps.</a:t>
            </a:r>
          </a:p>
        </p:txBody>
      </p:sp>
      <p:sp>
        <p:nvSpPr>
          <p:cNvPr id="12" name="Oval 11"/>
          <p:cNvSpPr/>
          <p:nvPr/>
        </p:nvSpPr>
        <p:spPr>
          <a:xfrm>
            <a:off x="548640" y="310896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3</a:t>
            </a:r>
          </a:p>
        </p:txBody>
      </p:sp>
      <p:sp>
        <p:nvSpPr>
          <p:cNvPr id="13" name="TextBox 12"/>
          <p:cNvSpPr txBox="1"/>
          <p:nvPr/>
        </p:nvSpPr>
        <p:spPr>
          <a:xfrm>
            <a:off x="1280160" y="318211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Compare ways of measuring business size and their limitations.</a:t>
            </a:r>
          </a:p>
        </p:txBody>
      </p:sp>
      <p:sp>
        <p:nvSpPr>
          <p:cNvPr id="14" name="Oval 13"/>
          <p:cNvSpPr/>
          <p:nvPr/>
        </p:nvSpPr>
        <p:spPr>
          <a:xfrm>
            <a:off x="548640" y="388620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4</a:t>
            </a:r>
          </a:p>
        </p:txBody>
      </p:sp>
      <p:sp>
        <p:nvSpPr>
          <p:cNvPr id="15" name="TextBox 14"/>
          <p:cNvSpPr txBox="1"/>
          <p:nvPr/>
        </p:nvSpPr>
        <p:spPr>
          <a:xfrm>
            <a:off x="1280160" y="395935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Explain why businesses grow, and compare internal and external growth.</a:t>
            </a:r>
          </a:p>
        </p:txBody>
      </p:sp>
      <p:sp>
        <p:nvSpPr>
          <p:cNvPr id="16" name="Oval 15"/>
          <p:cNvSpPr/>
          <p:nvPr/>
        </p:nvSpPr>
        <p:spPr>
          <a:xfrm>
            <a:off x="548640" y="466344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5</a:t>
            </a:r>
          </a:p>
        </p:txBody>
      </p:sp>
      <p:sp>
        <p:nvSpPr>
          <p:cNvPr id="17" name="TextBox 16"/>
          <p:cNvSpPr txBox="1"/>
          <p:nvPr/>
        </p:nvSpPr>
        <p:spPr>
          <a:xfrm>
            <a:off x="1280160" y="473659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Explain economies and diseconomies of scale.</a:t>
            </a:r>
          </a:p>
        </p:txBody>
      </p:sp>
      <p:sp>
        <p:nvSpPr>
          <p:cNvPr id="18" name="Oval 17"/>
          <p:cNvSpPr/>
          <p:nvPr/>
        </p:nvSpPr>
        <p:spPr>
          <a:xfrm>
            <a:off x="548640" y="5440680"/>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6</a:t>
            </a:r>
          </a:p>
        </p:txBody>
      </p:sp>
      <p:sp>
        <p:nvSpPr>
          <p:cNvPr id="19" name="TextBox 18"/>
          <p:cNvSpPr txBox="1"/>
          <p:nvPr/>
        </p:nvSpPr>
        <p:spPr>
          <a:xfrm>
            <a:off x="1280160" y="5513832"/>
            <a:ext cx="10058400" cy="548640"/>
          </a:xfrm>
          <a:prstGeom prst="rect">
            <a:avLst/>
          </a:prstGeom>
          <a:noFill/>
        </p:spPr>
        <p:txBody>
          <a:bodyPr wrap="square" anchor="t" lIns="45720" rIns="45720">
            <a:spAutoFit/>
          </a:bodyPr>
          <a:lstStyle/>
          <a:p>
            <a:pPr algn="l">
              <a:lnSpc>
                <a:spcPct val="110000"/>
              </a:lnSpc>
              <a:spcAft>
                <a:spcPts val="600"/>
              </a:spcAft>
            </a:pPr>
            <a:r>
              <a:rPr sz="1900" b="0" i="0">
                <a:solidFill>
                  <a:srgbClr val="222B36"/>
                </a:solidFill>
                <a:latin typeface="Calibri"/>
              </a:rPr>
              <a:t>Explain why some businesses stay small and why new businesses are more likely to fail.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RETRIEVAL PRACTICE · 4 MINUTES · NO NOTES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Starter: remember Lecture 1?</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4</a:t>
            </a:r>
          </a:p>
        </p:txBody>
      </p:sp>
      <p:sp>
        <p:nvSpPr>
          <p:cNvPr id="8" name="Rounded Rectangle 7"/>
          <p:cNvSpPr/>
          <p:nvPr/>
        </p:nvSpPr>
        <p:spPr>
          <a:xfrm>
            <a:off x="548640" y="15087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673351"/>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Q1</a:t>
            </a:r>
          </a:p>
        </p:txBody>
      </p:sp>
      <p:sp>
        <p:nvSpPr>
          <p:cNvPr id="10" name="TextBox 9"/>
          <p:cNvSpPr txBox="1"/>
          <p:nvPr/>
        </p:nvSpPr>
        <p:spPr>
          <a:xfrm>
            <a:off x="1463040" y="1673351"/>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Define ‘added value’.</a:t>
            </a:r>
          </a:p>
        </p:txBody>
      </p:sp>
      <p:sp>
        <p:nvSpPr>
          <p:cNvPr id="11" name="Rounded Rectangle 10"/>
          <p:cNvSpPr/>
          <p:nvPr/>
        </p:nvSpPr>
        <p:spPr>
          <a:xfrm>
            <a:off x="548640" y="24231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25877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Q2</a:t>
            </a:r>
          </a:p>
        </p:txBody>
      </p:sp>
      <p:sp>
        <p:nvSpPr>
          <p:cNvPr id="13" name="TextBox 12"/>
          <p:cNvSpPr txBox="1"/>
          <p:nvPr/>
        </p:nvSpPr>
        <p:spPr>
          <a:xfrm>
            <a:off x="1463040" y="2587752"/>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Hannah chose a sewing machine over product photos. What was the opportunity cost?</a:t>
            </a:r>
          </a:p>
        </p:txBody>
      </p:sp>
      <p:sp>
        <p:nvSpPr>
          <p:cNvPr id="14" name="Rounded Rectangle 13"/>
          <p:cNvSpPr/>
          <p:nvPr/>
        </p:nvSpPr>
        <p:spPr>
          <a:xfrm>
            <a:off x="548640" y="33375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5021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Q3</a:t>
            </a:r>
          </a:p>
        </p:txBody>
      </p:sp>
      <p:sp>
        <p:nvSpPr>
          <p:cNvPr id="16" name="TextBox 15"/>
          <p:cNvSpPr txBox="1"/>
          <p:nvPr/>
        </p:nvSpPr>
        <p:spPr>
          <a:xfrm>
            <a:off x="1463040" y="3502152"/>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Why does the tertiary sector grow as incomes rise?</a:t>
            </a:r>
          </a:p>
        </p:txBody>
      </p:sp>
      <p:sp>
        <p:nvSpPr>
          <p:cNvPr id="17" name="Rounded Rectangle 16"/>
          <p:cNvSpPr/>
          <p:nvPr/>
        </p:nvSpPr>
        <p:spPr>
          <a:xfrm>
            <a:off x="548640" y="42519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7240" y="44165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Q4</a:t>
            </a:r>
          </a:p>
        </p:txBody>
      </p:sp>
      <p:sp>
        <p:nvSpPr>
          <p:cNvPr id="19" name="TextBox 18"/>
          <p:cNvSpPr txBox="1"/>
          <p:nvPr/>
        </p:nvSpPr>
        <p:spPr>
          <a:xfrm>
            <a:off x="1463040" y="4416552"/>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Name one thing a person needs to start a business, apart from money.</a:t>
            </a:r>
          </a:p>
        </p:txBody>
      </p:sp>
      <p:sp>
        <p:nvSpPr>
          <p:cNvPr id="20" name="Rounded Rectangle 19"/>
          <p:cNvSpPr/>
          <p:nvPr/>
        </p:nvSpPr>
        <p:spPr>
          <a:xfrm>
            <a:off x="548640" y="5166360"/>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5330952"/>
            <a:ext cx="548640" cy="4572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Q5</a:t>
            </a:r>
          </a:p>
        </p:txBody>
      </p:sp>
      <p:sp>
        <p:nvSpPr>
          <p:cNvPr id="22" name="TextBox 21"/>
          <p:cNvSpPr txBox="1"/>
          <p:nvPr/>
        </p:nvSpPr>
        <p:spPr>
          <a:xfrm>
            <a:off x="1463040" y="5330952"/>
            <a:ext cx="9875520" cy="457200"/>
          </a:xfrm>
          <a:prstGeom prst="rect">
            <a:avLst/>
          </a:prstGeom>
          <a:noFill/>
        </p:spPr>
        <p:txBody>
          <a:bodyPr wrap="square" anchor="t" lIns="45720" rIns="45720">
            <a:spAutoFit/>
          </a:bodyPr>
          <a:lstStyle/>
          <a:p>
            <a:pPr algn="l">
              <a:lnSpc>
                <a:spcPct val="110000"/>
              </a:lnSpc>
              <a:spcAft>
                <a:spcPts val="600"/>
              </a:spcAft>
            </a:pPr>
            <a:r>
              <a:rPr sz="1800" b="0" i="0">
                <a:solidFill>
                  <a:srgbClr val="222B36"/>
                </a:solidFill>
                <a:latin typeface="Calibri"/>
              </a:rPr>
              <a:t>Is a bigger business always a better business? Say yes or no, and give one reason.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RUNNING CASE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Westbridge Bags is growing: now what?</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5</a:t>
            </a:r>
          </a:p>
        </p:txBody>
      </p:sp>
      <p:sp>
        <p:nvSpPr>
          <p:cNvPr id="8" name="Rounded Rectangle 7"/>
          <p:cNvSpPr/>
          <p:nvPr/>
        </p:nvSpPr>
        <p:spPr>
          <a:xfrm>
            <a:off x="548640" y="1463040"/>
            <a:ext cx="5669280" cy="448056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56692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53035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The situation</a:t>
            </a:r>
          </a:p>
        </p:txBody>
      </p:sp>
      <p:sp>
        <p:nvSpPr>
          <p:cNvPr id="11" name="TextBox 10"/>
          <p:cNvSpPr txBox="1"/>
          <p:nvPr/>
        </p:nvSpPr>
        <p:spPr>
          <a:xfrm>
            <a:off x="731520" y="2103120"/>
            <a:ext cx="5303520" cy="3749040"/>
          </a:xfrm>
          <a:prstGeom prst="rect">
            <a:avLst/>
          </a:prstGeom>
          <a:noFill/>
        </p:spPr>
        <p:txBody>
          <a:bodyPr wrap="square" anchor="t" lIns="45720" rIns="45720">
            <a:spAutoFit/>
          </a:bodyPr>
          <a:lstStyle/>
          <a:p>
            <a:pPr algn="l">
              <a:lnSpc>
                <a:spcPct val="110000"/>
              </a:lnSpc>
              <a:spcAft>
                <a:spcPts val="600"/>
              </a:spcAft>
            </a:pPr>
            <a:r>
              <a:rPr sz="1700" b="0" i="0">
                <a:solidFill>
                  <a:srgbClr val="222B36"/>
                </a:solidFill>
                <a:latin typeface="Calibri"/>
              </a:rPr>
              <a:t>Westbridge Bags now employs 6 people and sells 20,000 bags a year.</a:t>
            </a:r>
          </a:p>
          <a:p>
            <a:pPr algn="l">
              <a:lnSpc>
                <a:spcPct val="110000"/>
              </a:lnSpc>
              <a:spcAft>
                <a:spcPts val="600"/>
              </a:spcAft>
            </a:pPr>
            <a:r>
              <a:rPr sz="1700" b="0" i="0">
                <a:solidFill>
                  <a:srgbClr val="222B36"/>
                </a:solidFill>
                <a:latin typeface="Calibri"/>
              </a:rPr>
              <a:t/>
            </a:r>
          </a:p>
          <a:p>
            <a:pPr algn="l">
              <a:lnSpc>
                <a:spcPct val="110000"/>
              </a:lnSpc>
              <a:spcAft>
                <a:spcPts val="600"/>
              </a:spcAft>
            </a:pPr>
            <a:r>
              <a:rPr sz="1700" b="0" i="0">
                <a:solidFill>
                  <a:srgbClr val="222B36"/>
                </a:solidFill>
                <a:latin typeface="Calibri"/>
              </a:rPr>
              <a:t>Orders are rising faster than one workshop can handle.</a:t>
            </a:r>
          </a:p>
          <a:p>
            <a:pPr algn="l">
              <a:lnSpc>
                <a:spcPct val="110000"/>
              </a:lnSpc>
              <a:spcAft>
                <a:spcPts val="600"/>
              </a:spcAft>
            </a:pPr>
            <a:r>
              <a:rPr sz="1700" b="0" i="0">
                <a:solidFill>
                  <a:srgbClr val="222B36"/>
                </a:solidFill>
                <a:latin typeface="Calibri"/>
              </a:rPr>
              <a:t/>
            </a:r>
          </a:p>
          <a:p>
            <a:pPr algn="l">
              <a:lnSpc>
                <a:spcPct val="110000"/>
              </a:lnSpc>
              <a:spcAft>
                <a:spcPts val="600"/>
              </a:spcAft>
            </a:pPr>
            <a:r>
              <a:rPr sz="1700" b="0" i="0">
                <a:solidFill>
                  <a:srgbClr val="222B36"/>
                </a:solidFill>
                <a:latin typeface="Calibri"/>
              </a:rPr>
              <a:t>Hannah could open a second workshop, or merge with a rival, Firth Bags.</a:t>
            </a:r>
          </a:p>
        </p:txBody>
      </p:sp>
      <p:sp>
        <p:nvSpPr>
          <p:cNvPr id="12" name="TextBox 11"/>
          <p:cNvSpPr txBox="1"/>
          <p:nvPr/>
        </p:nvSpPr>
        <p:spPr>
          <a:xfrm>
            <a:off x="6583680" y="1508760"/>
            <a:ext cx="5120640" cy="457200"/>
          </a:xfrm>
          <a:prstGeom prst="rect">
            <a:avLst/>
          </a:prstGeom>
          <a:noFill/>
        </p:spPr>
        <p:txBody>
          <a:bodyPr wrap="square" anchor="t" lIns="45720" rIns="45720">
            <a:spAutoFit/>
          </a:bodyPr>
          <a:lstStyle/>
          <a:p>
            <a:pPr algn="l">
              <a:lnSpc>
                <a:spcPct val="110000"/>
              </a:lnSpc>
              <a:spcAft>
                <a:spcPts val="600"/>
              </a:spcAft>
            </a:pPr>
            <a:r>
              <a:rPr sz="1800" b="1" i="0">
                <a:solidFill>
                  <a:srgbClr val="1F3A5F"/>
                </a:solidFill>
                <a:latin typeface="Calibri"/>
              </a:rPr>
              <a:t>Questions we will answer today</a:t>
            </a:r>
          </a:p>
        </p:txBody>
      </p:sp>
      <p:sp>
        <p:nvSpPr>
          <p:cNvPr id="13" name="Rounded Rectangle 12"/>
          <p:cNvSpPr/>
          <p:nvPr/>
        </p:nvSpPr>
        <p:spPr>
          <a:xfrm>
            <a:off x="6583680" y="2057400"/>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4" name="TextBox 13"/>
          <p:cNvSpPr txBox="1"/>
          <p:nvPr/>
        </p:nvSpPr>
        <p:spPr>
          <a:xfrm>
            <a:off x="7223760" y="2039112"/>
            <a:ext cx="4572000" cy="82296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What made Hannah a successful entrepreneur?</a:t>
            </a:r>
          </a:p>
        </p:txBody>
      </p:sp>
      <p:sp>
        <p:nvSpPr>
          <p:cNvPr id="15" name="Rounded Rectangle 14"/>
          <p:cNvSpPr/>
          <p:nvPr/>
        </p:nvSpPr>
        <p:spPr>
          <a:xfrm>
            <a:off x="6583680" y="2880360"/>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6" name="TextBox 15"/>
          <p:cNvSpPr txBox="1"/>
          <p:nvPr/>
        </p:nvSpPr>
        <p:spPr>
          <a:xfrm>
            <a:off x="7223760" y="2862072"/>
            <a:ext cx="4572000" cy="82296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Would a bank lend to her without a business plan?</a:t>
            </a:r>
          </a:p>
        </p:txBody>
      </p:sp>
      <p:sp>
        <p:nvSpPr>
          <p:cNvPr id="17" name="Rounded Rectangle 16"/>
          <p:cNvSpPr/>
          <p:nvPr/>
        </p:nvSpPr>
        <p:spPr>
          <a:xfrm>
            <a:off x="6583680" y="3703320"/>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7223760" y="3685032"/>
            <a:ext cx="4572000" cy="82296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How do we know if Westbridge is “big”?</a:t>
            </a:r>
          </a:p>
        </p:txBody>
      </p:sp>
      <p:sp>
        <p:nvSpPr>
          <p:cNvPr id="19" name="Rounded Rectangle 18"/>
          <p:cNvSpPr/>
          <p:nvPr/>
        </p:nvSpPr>
        <p:spPr>
          <a:xfrm>
            <a:off x="6583680" y="4526280"/>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4</a:t>
            </a:r>
          </a:p>
        </p:txBody>
      </p:sp>
      <p:sp>
        <p:nvSpPr>
          <p:cNvPr id="20" name="TextBox 19"/>
          <p:cNvSpPr txBox="1"/>
          <p:nvPr/>
        </p:nvSpPr>
        <p:spPr>
          <a:xfrm>
            <a:off x="7223760" y="4507992"/>
            <a:ext cx="4572000" cy="82296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Should she grow internally or merge with Firth?</a:t>
            </a:r>
          </a:p>
        </p:txBody>
      </p:sp>
      <p:sp>
        <p:nvSpPr>
          <p:cNvPr id="21" name="Rounded Rectangle 20"/>
          <p:cNvSpPr/>
          <p:nvPr/>
        </p:nvSpPr>
        <p:spPr>
          <a:xfrm>
            <a:off x="6583680" y="5349240"/>
            <a:ext cx="502920" cy="384048"/>
          </a:xfrm>
          <a:prstGeom prst="roundRect">
            <a:avLst>
              <a:gd name="adj" fmla="val 50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5</a:t>
            </a:r>
          </a:p>
        </p:txBody>
      </p:sp>
      <p:sp>
        <p:nvSpPr>
          <p:cNvPr id="22" name="TextBox 21"/>
          <p:cNvSpPr txBox="1"/>
          <p:nvPr/>
        </p:nvSpPr>
        <p:spPr>
          <a:xfrm>
            <a:off x="7223760" y="5330952"/>
            <a:ext cx="4572000" cy="82296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Could growing too big make costs rise?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THE CASE WE USE ALL LECTURE · READ THIS FIRST</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Case study: Westbridge Bags, two years on</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6</a:t>
            </a:r>
          </a:p>
        </p:txBody>
      </p:sp>
      <p:sp>
        <p:nvSpPr>
          <p:cNvPr id="8" name="Rounded Rectangle 7"/>
          <p:cNvSpPr/>
          <p:nvPr/>
        </p:nvSpPr>
        <p:spPr>
          <a:xfrm>
            <a:off x="548640" y="1417320"/>
            <a:ext cx="6675120" cy="480060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17320"/>
            <a:ext cx="667512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00200"/>
            <a:ext cx="6309359"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Where the business is now</a:t>
            </a:r>
          </a:p>
        </p:txBody>
      </p:sp>
      <p:sp>
        <p:nvSpPr>
          <p:cNvPr id="11" name="TextBox 10"/>
          <p:cNvSpPr txBox="1"/>
          <p:nvPr/>
        </p:nvSpPr>
        <p:spPr>
          <a:xfrm>
            <a:off x="731520" y="2057400"/>
            <a:ext cx="6309359" cy="406908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Hannah started Westbridge Bags as a sole trader, using her own savings, to make durable, affordable school bags in a rented workshop.</a:t>
            </a:r>
          </a:p>
          <a:p>
            <a:pPr algn="l">
              <a:lnSpc>
                <a:spcPct val="110000"/>
              </a:lnSpc>
              <a:spcAft>
                <a:spcPts val="600"/>
              </a:spcAft>
            </a:pPr>
            <a:r>
              <a:rPr sz="1400" b="0" i="0">
                <a:solidFill>
                  <a:srgbClr val="222B36"/>
                </a:solidFill>
                <a:latin typeface="Calibri"/>
              </a:rPr>
              <a:t/>
            </a:r>
          </a:p>
          <a:p>
            <a:pPr algn="l">
              <a:lnSpc>
                <a:spcPct val="110000"/>
              </a:lnSpc>
              <a:spcAft>
                <a:spcPts val="600"/>
              </a:spcAft>
            </a:pPr>
            <a:r>
              <a:rPr sz="1400" b="0" i="0">
                <a:solidFill>
                  <a:srgbClr val="222B36"/>
                </a:solidFill>
                <a:latin typeface="Calibri"/>
              </a:rPr>
              <a:t>Two years later Westbridge employs 6 people and sells 20,000 bags a year at $28 each, online and through school-supplies shops. Several schools now want bags in their own colours.</a:t>
            </a:r>
          </a:p>
          <a:p>
            <a:pPr algn="l">
              <a:lnSpc>
                <a:spcPct val="110000"/>
              </a:lnSpc>
              <a:spcAft>
                <a:spcPts val="600"/>
              </a:spcAft>
            </a:pPr>
            <a:r>
              <a:rPr sz="1400" b="0" i="0">
                <a:solidFill>
                  <a:srgbClr val="222B36"/>
                </a:solidFill>
                <a:latin typeface="Calibri"/>
              </a:rPr>
              <a:t/>
            </a:r>
          </a:p>
          <a:p>
            <a:pPr algn="l">
              <a:lnSpc>
                <a:spcPct val="110000"/>
              </a:lnSpc>
              <a:spcAft>
                <a:spcPts val="600"/>
              </a:spcAft>
            </a:pPr>
            <a:r>
              <a:rPr sz="1400" b="0" i="0">
                <a:solidFill>
                  <a:srgbClr val="222B36"/>
                </a:solidFill>
                <a:latin typeface="Calibri"/>
              </a:rPr>
              <a:t>The workshop is full. A bank will only lend if Hannah shows it a business plan.</a:t>
            </a:r>
          </a:p>
          <a:p>
            <a:pPr algn="l">
              <a:lnSpc>
                <a:spcPct val="110000"/>
              </a:lnSpc>
              <a:spcAft>
                <a:spcPts val="600"/>
              </a:spcAft>
            </a:pPr>
            <a:r>
              <a:rPr sz="1400" b="0" i="0">
                <a:solidFill>
                  <a:srgbClr val="222B36"/>
                </a:solidFill>
                <a:latin typeface="Calibri"/>
              </a:rPr>
              <a:t/>
            </a:r>
          </a:p>
          <a:p>
            <a:pPr algn="l">
              <a:lnSpc>
                <a:spcPct val="110000"/>
              </a:lnSpc>
              <a:spcAft>
                <a:spcPts val="600"/>
              </a:spcAft>
            </a:pPr>
            <a:r>
              <a:rPr sz="1400" b="0" i="0">
                <a:solidFill>
                  <a:srgbClr val="222B36"/>
                </a:solidFill>
                <a:latin typeface="Calibri"/>
              </a:rPr>
              <a:t>Hannah has two options: open a second workshop, or accept an offer to merge with Firth Bags.</a:t>
            </a:r>
          </a:p>
        </p:txBody>
      </p:sp>
      <p:sp>
        <p:nvSpPr>
          <p:cNvPr id="12" name="TextBox 11"/>
          <p:cNvSpPr txBox="1"/>
          <p:nvPr/>
        </p:nvSpPr>
        <p:spPr>
          <a:xfrm>
            <a:off x="7498079" y="1417320"/>
            <a:ext cx="420624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Compare the two businesses</a:t>
            </a:r>
          </a:p>
        </p:txBody>
      </p:sp>
      <p:sp>
        <p:nvSpPr>
          <p:cNvPr id="13" name="Rectangle 12"/>
          <p:cNvSpPr/>
          <p:nvPr/>
        </p:nvSpPr>
        <p:spPr>
          <a:xfrm>
            <a:off x="7498079" y="1920240"/>
            <a:ext cx="1554480" cy="71323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571231" y="2084832"/>
            <a:ext cx="1444752" cy="457200"/>
          </a:xfrm>
          <a:prstGeom prst="rect">
            <a:avLst/>
          </a:prstGeom>
          <a:noFill/>
        </p:spPr>
        <p:txBody>
          <a:bodyPr wrap="square" anchor="t" lIns="45720" rIns="45720">
            <a:spAutoFit/>
          </a:bodyPr>
          <a:lstStyle/>
          <a:p>
            <a:pPr algn="l">
              <a:lnSpc>
                <a:spcPct val="110000"/>
              </a:lnSpc>
              <a:spcAft>
                <a:spcPts val="600"/>
              </a:spcAft>
            </a:pPr>
            <a:r>
              <a:rPr sz="1300" b="1" i="0">
                <a:solidFill>
                  <a:srgbClr val="FFFFFF"/>
                </a:solidFill>
                <a:latin typeface="Calibri"/>
              </a:rPr>
              <a:t/>
            </a:r>
          </a:p>
        </p:txBody>
      </p:sp>
      <p:sp>
        <p:nvSpPr>
          <p:cNvPr id="15" name="Rectangle 14"/>
          <p:cNvSpPr/>
          <p:nvPr/>
        </p:nvSpPr>
        <p:spPr>
          <a:xfrm>
            <a:off x="9098280" y="1920240"/>
            <a:ext cx="1280160" cy="71323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171432" y="2084832"/>
            <a:ext cx="1170431" cy="457200"/>
          </a:xfrm>
          <a:prstGeom prst="rect">
            <a:avLst/>
          </a:prstGeom>
          <a:noFill/>
        </p:spPr>
        <p:txBody>
          <a:bodyPr wrap="square" anchor="t" lIns="45720" rIns="45720">
            <a:spAutoFit/>
          </a:bodyPr>
          <a:lstStyle/>
          <a:p>
            <a:pPr algn="l">
              <a:lnSpc>
                <a:spcPct val="110000"/>
              </a:lnSpc>
              <a:spcAft>
                <a:spcPts val="600"/>
              </a:spcAft>
            </a:pPr>
            <a:r>
              <a:rPr sz="1300" b="1" i="0">
                <a:solidFill>
                  <a:srgbClr val="FFFFFF"/>
                </a:solidFill>
                <a:latin typeface="Calibri"/>
              </a:rPr>
              <a:t>Westbridge</a:t>
            </a:r>
          </a:p>
        </p:txBody>
      </p:sp>
      <p:sp>
        <p:nvSpPr>
          <p:cNvPr id="17" name="Rectangle 16"/>
          <p:cNvSpPr/>
          <p:nvPr/>
        </p:nvSpPr>
        <p:spPr>
          <a:xfrm>
            <a:off x="10424160" y="1920240"/>
            <a:ext cx="1280160" cy="71323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497312" y="2084832"/>
            <a:ext cx="1170431" cy="457200"/>
          </a:xfrm>
          <a:prstGeom prst="rect">
            <a:avLst/>
          </a:prstGeom>
          <a:noFill/>
        </p:spPr>
        <p:txBody>
          <a:bodyPr wrap="square" anchor="t" lIns="45720" rIns="45720">
            <a:spAutoFit/>
          </a:bodyPr>
          <a:lstStyle/>
          <a:p>
            <a:pPr algn="l">
              <a:lnSpc>
                <a:spcPct val="110000"/>
              </a:lnSpc>
              <a:spcAft>
                <a:spcPts val="600"/>
              </a:spcAft>
            </a:pPr>
            <a:r>
              <a:rPr sz="1300" b="1" i="0">
                <a:solidFill>
                  <a:srgbClr val="FFFFFF"/>
                </a:solidFill>
                <a:latin typeface="Calibri"/>
              </a:rPr>
              <a:t>Firth Bags</a:t>
            </a:r>
          </a:p>
        </p:txBody>
      </p:sp>
      <p:sp>
        <p:nvSpPr>
          <p:cNvPr id="19" name="Rectangle 18"/>
          <p:cNvSpPr/>
          <p:nvPr/>
        </p:nvSpPr>
        <p:spPr>
          <a:xfrm>
            <a:off x="7498079" y="2697480"/>
            <a:ext cx="1554480" cy="713232"/>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571231" y="2862072"/>
            <a:ext cx="1444752" cy="45720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Employees</a:t>
            </a:r>
          </a:p>
        </p:txBody>
      </p:sp>
      <p:sp>
        <p:nvSpPr>
          <p:cNvPr id="21" name="Rectangle 20"/>
          <p:cNvSpPr/>
          <p:nvPr/>
        </p:nvSpPr>
        <p:spPr>
          <a:xfrm>
            <a:off x="9098280" y="2697480"/>
            <a:ext cx="1280160" cy="713232"/>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171432" y="2862072"/>
            <a:ext cx="1170431"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6</a:t>
            </a:r>
          </a:p>
        </p:txBody>
      </p:sp>
      <p:sp>
        <p:nvSpPr>
          <p:cNvPr id="23" name="Rectangle 22"/>
          <p:cNvSpPr/>
          <p:nvPr/>
        </p:nvSpPr>
        <p:spPr>
          <a:xfrm>
            <a:off x="10424160" y="2697480"/>
            <a:ext cx="1280160" cy="713232"/>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0497312" y="2862072"/>
            <a:ext cx="1170431"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15</a:t>
            </a:r>
          </a:p>
        </p:txBody>
      </p:sp>
      <p:sp>
        <p:nvSpPr>
          <p:cNvPr id="25" name="Rectangle 24"/>
          <p:cNvSpPr/>
          <p:nvPr/>
        </p:nvSpPr>
        <p:spPr>
          <a:xfrm>
            <a:off x="7498079" y="3474720"/>
            <a:ext cx="1554480" cy="7132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571231" y="3639312"/>
            <a:ext cx="1444752" cy="45720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Bags sold a year</a:t>
            </a:r>
          </a:p>
        </p:txBody>
      </p:sp>
      <p:sp>
        <p:nvSpPr>
          <p:cNvPr id="27" name="Rectangle 26"/>
          <p:cNvSpPr/>
          <p:nvPr/>
        </p:nvSpPr>
        <p:spPr>
          <a:xfrm>
            <a:off x="9098280" y="3474720"/>
            <a:ext cx="1280160" cy="7132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171432" y="3639312"/>
            <a:ext cx="1170431"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20,000</a:t>
            </a:r>
          </a:p>
        </p:txBody>
      </p:sp>
      <p:sp>
        <p:nvSpPr>
          <p:cNvPr id="29" name="Rectangle 28"/>
          <p:cNvSpPr/>
          <p:nvPr/>
        </p:nvSpPr>
        <p:spPr>
          <a:xfrm>
            <a:off x="10424160" y="3474720"/>
            <a:ext cx="1280160" cy="7132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497312" y="3639312"/>
            <a:ext cx="1170431"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18,000</a:t>
            </a:r>
          </a:p>
        </p:txBody>
      </p:sp>
      <p:sp>
        <p:nvSpPr>
          <p:cNvPr id="31" name="Rectangle 30"/>
          <p:cNvSpPr/>
          <p:nvPr/>
        </p:nvSpPr>
        <p:spPr>
          <a:xfrm>
            <a:off x="7498079" y="4251960"/>
            <a:ext cx="1554480" cy="713232"/>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7571231" y="4416552"/>
            <a:ext cx="1444752" cy="45720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Selling price</a:t>
            </a:r>
          </a:p>
        </p:txBody>
      </p:sp>
      <p:sp>
        <p:nvSpPr>
          <p:cNvPr id="33" name="Rectangle 32"/>
          <p:cNvSpPr/>
          <p:nvPr/>
        </p:nvSpPr>
        <p:spPr>
          <a:xfrm>
            <a:off x="9098280" y="4251960"/>
            <a:ext cx="1280160" cy="713232"/>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171432" y="4416552"/>
            <a:ext cx="1170431"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$28</a:t>
            </a:r>
          </a:p>
        </p:txBody>
      </p:sp>
      <p:sp>
        <p:nvSpPr>
          <p:cNvPr id="35" name="Rectangle 34"/>
          <p:cNvSpPr/>
          <p:nvPr/>
        </p:nvSpPr>
        <p:spPr>
          <a:xfrm>
            <a:off x="10424160" y="4251960"/>
            <a:ext cx="1280160" cy="713232"/>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0497312" y="4416552"/>
            <a:ext cx="1170431"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$22</a:t>
            </a:r>
          </a:p>
        </p:txBody>
      </p:sp>
      <p:sp>
        <p:nvSpPr>
          <p:cNvPr id="37" name="Rectangle 36"/>
          <p:cNvSpPr/>
          <p:nvPr/>
        </p:nvSpPr>
        <p:spPr>
          <a:xfrm>
            <a:off x="7498079" y="5029200"/>
            <a:ext cx="1554480" cy="7132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7571231" y="5193792"/>
            <a:ext cx="1444752" cy="45720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Sells to</a:t>
            </a:r>
          </a:p>
        </p:txBody>
      </p:sp>
      <p:sp>
        <p:nvSpPr>
          <p:cNvPr id="39" name="Rectangle 38"/>
          <p:cNvSpPr/>
          <p:nvPr/>
        </p:nvSpPr>
        <p:spPr>
          <a:xfrm>
            <a:off x="9098280" y="5029200"/>
            <a:ext cx="1280160" cy="7132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9171432" y="5193792"/>
            <a:ext cx="1170431"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Parents, schools</a:t>
            </a:r>
          </a:p>
        </p:txBody>
      </p:sp>
      <p:sp>
        <p:nvSpPr>
          <p:cNvPr id="41" name="Rectangle 40"/>
          <p:cNvSpPr/>
          <p:nvPr/>
        </p:nvSpPr>
        <p:spPr>
          <a:xfrm>
            <a:off x="10424160" y="5029200"/>
            <a:ext cx="1280160" cy="7132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10497312" y="5193792"/>
            <a:ext cx="1170431" cy="457200"/>
          </a:xfrm>
          <a:prstGeom prst="rect">
            <a:avLst/>
          </a:prstGeom>
          <a:noFill/>
        </p:spPr>
        <p:txBody>
          <a:bodyPr wrap="square" anchor="t" lIns="45720" rIns="45720">
            <a:spAutoFit/>
          </a:bodyPr>
          <a:lstStyle/>
          <a:p>
            <a:pPr algn="l">
              <a:lnSpc>
                <a:spcPct val="110000"/>
              </a:lnSpc>
              <a:spcAft>
                <a:spcPts val="600"/>
              </a:spcAft>
            </a:pPr>
            <a:r>
              <a:rPr sz="1300" b="0" i="0">
                <a:solidFill>
                  <a:srgbClr val="222B36"/>
                </a:solidFill>
                <a:latin typeface="Calibri"/>
              </a:rPr>
              <a:t>Big stores</a:t>
            </a:r>
          </a:p>
        </p:txBody>
      </p:sp>
      <p:sp>
        <p:nvSpPr>
          <p:cNvPr id="43" name="TextBox 42"/>
          <p:cNvSpPr txBox="1"/>
          <p:nvPr/>
        </p:nvSpPr>
        <p:spPr>
          <a:xfrm>
            <a:off x="7498079" y="5852160"/>
            <a:ext cx="420624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Notice: Firth has more employees but sells fewer bags.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1 · SYLLABUS 1.3</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The entrepreneur</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7</a:t>
            </a:r>
          </a:p>
        </p:txBody>
      </p:sp>
      <p:sp>
        <p:nvSpPr>
          <p:cNvPr id="8" name="Rounded Rectangle 7"/>
          <p:cNvSpPr/>
          <p:nvPr/>
        </p:nvSpPr>
        <p:spPr>
          <a:xfrm>
            <a:off x="548640" y="1417320"/>
            <a:ext cx="11064240" cy="9144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554480"/>
            <a:ext cx="10607040" cy="731520"/>
          </a:xfrm>
          <a:prstGeom prst="rect">
            <a:avLst/>
          </a:prstGeom>
          <a:noFill/>
        </p:spPr>
        <p:txBody>
          <a:bodyPr wrap="square" anchor="t" lIns="45720" rIns="45720">
            <a:spAutoFit/>
          </a:bodyPr>
          <a:lstStyle/>
          <a:p>
            <a:pPr algn="l">
              <a:lnSpc>
                <a:spcPct val="110000"/>
              </a:lnSpc>
              <a:spcAft>
                <a:spcPts val="600"/>
              </a:spcAft>
            </a:pPr>
            <a:r>
              <a:rPr sz="1900" b="1" i="0">
                <a:solidFill>
                  <a:srgbClr val="0E7C86"/>
                </a:solidFill>
                <a:latin typeface="Calibri"/>
              </a:rPr>
              <a:t>Definition  </a:t>
            </a:r>
            <a:r>
              <a:rPr sz="1900" b="0" i="0">
                <a:solidFill>
                  <a:srgbClr val="222B36"/>
                </a:solidFill>
                <a:latin typeface="Calibri"/>
              </a:rPr>
              <a:t>A person who organises, operates and takes the risk for a new business venture.</a:t>
            </a:r>
          </a:p>
        </p:txBody>
      </p:sp>
      <p:sp>
        <p:nvSpPr>
          <p:cNvPr id="10" name="Rounded Rectangle 9"/>
          <p:cNvSpPr/>
          <p:nvPr/>
        </p:nvSpPr>
        <p:spPr>
          <a:xfrm>
            <a:off x="548640" y="2606040"/>
            <a:ext cx="3520440" cy="1417320"/>
          </a:xfrm>
          <a:prstGeom prst="roundRect">
            <a:avLst>
              <a:gd name="adj" fmla="val 10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743200"/>
            <a:ext cx="3200400" cy="457200"/>
          </a:xfrm>
          <a:prstGeom prst="rect">
            <a:avLst/>
          </a:prstGeom>
          <a:noFill/>
        </p:spPr>
        <p:txBody>
          <a:bodyPr wrap="square" anchor="t" lIns="45720" rIns="45720">
            <a:spAutoFit/>
          </a:bodyPr>
          <a:lstStyle/>
          <a:p>
            <a:pPr algn="l">
              <a:lnSpc>
                <a:spcPct val="110000"/>
              </a:lnSpc>
              <a:spcAft>
                <a:spcPts val="600"/>
              </a:spcAft>
            </a:pPr>
            <a:r>
              <a:rPr sz="1800" b="1" i="0">
                <a:solidFill>
                  <a:srgbClr val="1F3A5F"/>
                </a:solidFill>
                <a:latin typeface="Calibri"/>
              </a:rPr>
              <a:t>Risk taker</a:t>
            </a:r>
          </a:p>
        </p:txBody>
      </p:sp>
      <p:sp>
        <p:nvSpPr>
          <p:cNvPr id="12" name="TextBox 11"/>
          <p:cNvSpPr txBox="1"/>
          <p:nvPr/>
        </p:nvSpPr>
        <p:spPr>
          <a:xfrm>
            <a:off x="731520" y="3200400"/>
            <a:ext cx="3200400" cy="7772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invests savings with no guaranteed return</a:t>
            </a:r>
          </a:p>
        </p:txBody>
      </p:sp>
      <p:sp>
        <p:nvSpPr>
          <p:cNvPr id="13" name="Rounded Rectangle 12"/>
          <p:cNvSpPr/>
          <p:nvPr/>
        </p:nvSpPr>
        <p:spPr>
          <a:xfrm>
            <a:off x="4297679" y="2606040"/>
            <a:ext cx="3520440" cy="1417320"/>
          </a:xfrm>
          <a:prstGeom prst="roundRect">
            <a:avLst>
              <a:gd name="adj" fmla="val 10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480559" y="2743200"/>
            <a:ext cx="3200400" cy="457200"/>
          </a:xfrm>
          <a:prstGeom prst="rect">
            <a:avLst/>
          </a:prstGeom>
          <a:noFill/>
        </p:spPr>
        <p:txBody>
          <a:bodyPr wrap="square" anchor="t" lIns="45720" rIns="45720">
            <a:spAutoFit/>
          </a:bodyPr>
          <a:lstStyle/>
          <a:p>
            <a:pPr algn="l">
              <a:lnSpc>
                <a:spcPct val="110000"/>
              </a:lnSpc>
              <a:spcAft>
                <a:spcPts val="600"/>
              </a:spcAft>
            </a:pPr>
            <a:r>
              <a:rPr sz="1800" b="1" i="0">
                <a:solidFill>
                  <a:srgbClr val="1F3A5F"/>
                </a:solidFill>
                <a:latin typeface="Calibri"/>
              </a:rPr>
              <a:t>Creative</a:t>
            </a:r>
          </a:p>
        </p:txBody>
      </p:sp>
      <p:sp>
        <p:nvSpPr>
          <p:cNvPr id="15" name="TextBox 14"/>
          <p:cNvSpPr txBox="1"/>
          <p:nvPr/>
        </p:nvSpPr>
        <p:spPr>
          <a:xfrm>
            <a:off x="4480559" y="3200400"/>
            <a:ext cx="3200400" cy="7772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spots gaps in the market, new ideas</a:t>
            </a:r>
          </a:p>
        </p:txBody>
      </p:sp>
      <p:sp>
        <p:nvSpPr>
          <p:cNvPr id="16" name="Rounded Rectangle 15"/>
          <p:cNvSpPr/>
          <p:nvPr/>
        </p:nvSpPr>
        <p:spPr>
          <a:xfrm>
            <a:off x="8046719" y="2606040"/>
            <a:ext cx="3520440" cy="1417320"/>
          </a:xfrm>
          <a:prstGeom prst="roundRect">
            <a:avLst>
              <a:gd name="adj" fmla="val 10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599" y="2743200"/>
            <a:ext cx="3200400" cy="457200"/>
          </a:xfrm>
          <a:prstGeom prst="rect">
            <a:avLst/>
          </a:prstGeom>
          <a:noFill/>
        </p:spPr>
        <p:txBody>
          <a:bodyPr wrap="square" anchor="t" lIns="45720" rIns="45720">
            <a:spAutoFit/>
          </a:bodyPr>
          <a:lstStyle/>
          <a:p>
            <a:pPr algn="l">
              <a:lnSpc>
                <a:spcPct val="110000"/>
              </a:lnSpc>
              <a:spcAft>
                <a:spcPts val="600"/>
              </a:spcAft>
            </a:pPr>
            <a:r>
              <a:rPr sz="1800" b="1" i="0">
                <a:solidFill>
                  <a:srgbClr val="1F3A5F"/>
                </a:solidFill>
                <a:latin typeface="Calibri"/>
              </a:rPr>
              <a:t>Hard-working</a:t>
            </a:r>
          </a:p>
        </p:txBody>
      </p:sp>
      <p:sp>
        <p:nvSpPr>
          <p:cNvPr id="18" name="TextBox 17"/>
          <p:cNvSpPr txBox="1"/>
          <p:nvPr/>
        </p:nvSpPr>
        <p:spPr>
          <a:xfrm>
            <a:off x="8229599" y="3200400"/>
            <a:ext cx="3200400" cy="7772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long hours in the early years</a:t>
            </a:r>
          </a:p>
        </p:txBody>
      </p:sp>
      <p:sp>
        <p:nvSpPr>
          <p:cNvPr id="19" name="Rounded Rectangle 18"/>
          <p:cNvSpPr/>
          <p:nvPr/>
        </p:nvSpPr>
        <p:spPr>
          <a:xfrm>
            <a:off x="548640" y="4206240"/>
            <a:ext cx="3520440" cy="1417320"/>
          </a:xfrm>
          <a:prstGeom prst="roundRect">
            <a:avLst>
              <a:gd name="adj" fmla="val 10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31520" y="4343400"/>
            <a:ext cx="3200400" cy="457200"/>
          </a:xfrm>
          <a:prstGeom prst="rect">
            <a:avLst/>
          </a:prstGeom>
          <a:noFill/>
        </p:spPr>
        <p:txBody>
          <a:bodyPr wrap="square" anchor="t" lIns="45720" rIns="45720">
            <a:spAutoFit/>
          </a:bodyPr>
          <a:lstStyle/>
          <a:p>
            <a:pPr algn="l">
              <a:lnSpc>
                <a:spcPct val="110000"/>
              </a:lnSpc>
              <a:spcAft>
                <a:spcPts val="600"/>
              </a:spcAft>
            </a:pPr>
            <a:r>
              <a:rPr sz="1800" b="1" i="0">
                <a:solidFill>
                  <a:srgbClr val="1F3A5F"/>
                </a:solidFill>
                <a:latin typeface="Calibri"/>
              </a:rPr>
              <a:t>Independent</a:t>
            </a:r>
          </a:p>
        </p:txBody>
      </p:sp>
      <p:sp>
        <p:nvSpPr>
          <p:cNvPr id="21" name="TextBox 20"/>
          <p:cNvSpPr txBox="1"/>
          <p:nvPr/>
        </p:nvSpPr>
        <p:spPr>
          <a:xfrm>
            <a:off x="731520" y="4800600"/>
            <a:ext cx="3200400" cy="7772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makes decisions alone</a:t>
            </a:r>
          </a:p>
        </p:txBody>
      </p:sp>
      <p:sp>
        <p:nvSpPr>
          <p:cNvPr id="22" name="Rounded Rectangle 21"/>
          <p:cNvSpPr/>
          <p:nvPr/>
        </p:nvSpPr>
        <p:spPr>
          <a:xfrm>
            <a:off x="4297679" y="4206240"/>
            <a:ext cx="3520440" cy="1417320"/>
          </a:xfrm>
          <a:prstGeom prst="roundRect">
            <a:avLst>
              <a:gd name="adj" fmla="val 10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480559" y="4343400"/>
            <a:ext cx="3200400" cy="457200"/>
          </a:xfrm>
          <a:prstGeom prst="rect">
            <a:avLst/>
          </a:prstGeom>
          <a:noFill/>
        </p:spPr>
        <p:txBody>
          <a:bodyPr wrap="square" anchor="t" lIns="45720" rIns="45720">
            <a:spAutoFit/>
          </a:bodyPr>
          <a:lstStyle/>
          <a:p>
            <a:pPr algn="l">
              <a:lnSpc>
                <a:spcPct val="110000"/>
              </a:lnSpc>
              <a:spcAft>
                <a:spcPts val="600"/>
              </a:spcAft>
            </a:pPr>
            <a:r>
              <a:rPr sz="1800" b="1" i="0">
                <a:solidFill>
                  <a:srgbClr val="1F3A5F"/>
                </a:solidFill>
                <a:latin typeface="Calibri"/>
              </a:rPr>
              <a:t>Self-confident</a:t>
            </a:r>
          </a:p>
        </p:txBody>
      </p:sp>
      <p:sp>
        <p:nvSpPr>
          <p:cNvPr id="24" name="TextBox 23"/>
          <p:cNvSpPr txBox="1"/>
          <p:nvPr/>
        </p:nvSpPr>
        <p:spPr>
          <a:xfrm>
            <a:off x="4480559" y="4800600"/>
            <a:ext cx="3200400" cy="7772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persuades banks, customers, staff</a:t>
            </a:r>
          </a:p>
        </p:txBody>
      </p:sp>
      <p:sp>
        <p:nvSpPr>
          <p:cNvPr id="25" name="Rounded Rectangle 24"/>
          <p:cNvSpPr/>
          <p:nvPr/>
        </p:nvSpPr>
        <p:spPr>
          <a:xfrm>
            <a:off x="8046719" y="4206240"/>
            <a:ext cx="3520440" cy="1417320"/>
          </a:xfrm>
          <a:prstGeom prst="roundRect">
            <a:avLst>
              <a:gd name="adj" fmla="val 10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229599" y="4343400"/>
            <a:ext cx="3200400" cy="457200"/>
          </a:xfrm>
          <a:prstGeom prst="rect">
            <a:avLst/>
          </a:prstGeom>
          <a:noFill/>
        </p:spPr>
        <p:txBody>
          <a:bodyPr wrap="square" anchor="t" lIns="45720" rIns="45720">
            <a:spAutoFit/>
          </a:bodyPr>
          <a:lstStyle/>
          <a:p>
            <a:pPr algn="l">
              <a:lnSpc>
                <a:spcPct val="110000"/>
              </a:lnSpc>
              <a:spcAft>
                <a:spcPts val="600"/>
              </a:spcAft>
            </a:pPr>
            <a:r>
              <a:rPr sz="1800" b="1" i="0">
                <a:solidFill>
                  <a:srgbClr val="1F3A5F"/>
                </a:solidFill>
                <a:latin typeface="Calibri"/>
              </a:rPr>
              <a:t>Good communicator</a:t>
            </a:r>
          </a:p>
        </p:txBody>
      </p:sp>
      <p:sp>
        <p:nvSpPr>
          <p:cNvPr id="27" name="TextBox 26"/>
          <p:cNvSpPr txBox="1"/>
          <p:nvPr/>
        </p:nvSpPr>
        <p:spPr>
          <a:xfrm>
            <a:off x="8229599" y="4800600"/>
            <a:ext cx="3200400" cy="7772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negotiates with suppliers and lenders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1 · SYLLABUS 1.3</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The business plan</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8</a:t>
            </a:r>
          </a:p>
        </p:txBody>
      </p:sp>
      <p:sp>
        <p:nvSpPr>
          <p:cNvPr id="8" name="Rounded Rectangle 7"/>
          <p:cNvSpPr/>
          <p:nvPr/>
        </p:nvSpPr>
        <p:spPr>
          <a:xfrm>
            <a:off x="548640" y="1417320"/>
            <a:ext cx="11064240" cy="9144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508760"/>
            <a:ext cx="10607040" cy="77724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Definition  </a:t>
            </a:r>
            <a:r>
              <a:rPr sz="1700" b="0" i="0">
                <a:solidFill>
                  <a:srgbClr val="222B36"/>
                </a:solidFill>
                <a:latin typeface="Calibri"/>
              </a:rPr>
              <a:t>A written document describing a business, its objectives and strategies, the market it operates in and its financial forecasts.</a:t>
            </a:r>
          </a:p>
        </p:txBody>
      </p:sp>
      <p:sp>
        <p:nvSpPr>
          <p:cNvPr id="10" name="TextBox 9"/>
          <p:cNvSpPr txBox="1"/>
          <p:nvPr/>
        </p:nvSpPr>
        <p:spPr>
          <a:xfrm>
            <a:off x="548640" y="2560320"/>
            <a:ext cx="5303520" cy="36576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Main sections</a:t>
            </a:r>
          </a:p>
        </p:txBody>
      </p:sp>
      <p:sp>
        <p:nvSpPr>
          <p:cNvPr id="11" name="Rectangle 10"/>
          <p:cNvSpPr/>
          <p:nvPr/>
        </p:nvSpPr>
        <p:spPr>
          <a:xfrm>
            <a:off x="548640" y="2971800"/>
            <a:ext cx="5303520" cy="43891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3026664"/>
            <a:ext cx="5029200" cy="365760"/>
          </a:xfrm>
          <a:prstGeom prst="rect">
            <a:avLst/>
          </a:prstGeom>
          <a:noFill/>
        </p:spPr>
        <p:txBody>
          <a:bodyPr wrap="square" anchor="t" lIns="45720" rIns="45720">
            <a:spAutoFit/>
          </a:bodyPr>
          <a:lstStyle/>
          <a:p>
            <a:pPr algn="l">
              <a:lnSpc>
                <a:spcPct val="110000"/>
              </a:lnSpc>
              <a:spcAft>
                <a:spcPts val="600"/>
              </a:spcAft>
            </a:pPr>
            <a:r>
              <a:rPr sz="1400" b="1" i="0">
                <a:solidFill>
                  <a:srgbClr val="FFFFFF"/>
                </a:solidFill>
                <a:latin typeface="Calibri"/>
              </a:rPr>
              <a:t>Business description and objectives</a:t>
            </a:r>
          </a:p>
        </p:txBody>
      </p:sp>
      <p:sp>
        <p:nvSpPr>
          <p:cNvPr id="13" name="Rectangle 12"/>
          <p:cNvSpPr/>
          <p:nvPr/>
        </p:nvSpPr>
        <p:spPr>
          <a:xfrm>
            <a:off x="548640" y="3474720"/>
            <a:ext cx="5303520" cy="43891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85800" y="3529584"/>
            <a:ext cx="5029200" cy="365760"/>
          </a:xfrm>
          <a:prstGeom prst="rect">
            <a:avLst/>
          </a:prstGeom>
          <a:noFill/>
        </p:spPr>
        <p:txBody>
          <a:bodyPr wrap="square" anchor="t" lIns="45720" rIns="45720">
            <a:spAutoFit/>
          </a:bodyPr>
          <a:lstStyle/>
          <a:p>
            <a:pPr algn="l">
              <a:lnSpc>
                <a:spcPct val="110000"/>
              </a:lnSpc>
              <a:spcAft>
                <a:spcPts val="600"/>
              </a:spcAft>
            </a:pPr>
            <a:r>
              <a:rPr sz="1400" b="1" i="0">
                <a:solidFill>
                  <a:srgbClr val="FFFFFF"/>
                </a:solidFill>
                <a:latin typeface="Calibri"/>
              </a:rPr>
              <a:t>Market research and the market</a:t>
            </a:r>
          </a:p>
        </p:txBody>
      </p:sp>
      <p:sp>
        <p:nvSpPr>
          <p:cNvPr id="15" name="Rectangle 14"/>
          <p:cNvSpPr/>
          <p:nvPr/>
        </p:nvSpPr>
        <p:spPr>
          <a:xfrm>
            <a:off x="548640" y="3977639"/>
            <a:ext cx="5303520" cy="43891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5800" y="4032503"/>
            <a:ext cx="5029200" cy="365760"/>
          </a:xfrm>
          <a:prstGeom prst="rect">
            <a:avLst/>
          </a:prstGeom>
          <a:noFill/>
        </p:spPr>
        <p:txBody>
          <a:bodyPr wrap="square" anchor="t" lIns="45720" rIns="45720">
            <a:spAutoFit/>
          </a:bodyPr>
          <a:lstStyle/>
          <a:p>
            <a:pPr algn="l">
              <a:lnSpc>
                <a:spcPct val="110000"/>
              </a:lnSpc>
              <a:spcAft>
                <a:spcPts val="600"/>
              </a:spcAft>
            </a:pPr>
            <a:r>
              <a:rPr sz="1400" b="1" i="0">
                <a:solidFill>
                  <a:srgbClr val="FFFFFF"/>
                </a:solidFill>
                <a:latin typeface="Calibri"/>
              </a:rPr>
              <a:t>Marketing plan</a:t>
            </a:r>
          </a:p>
        </p:txBody>
      </p:sp>
      <p:sp>
        <p:nvSpPr>
          <p:cNvPr id="17" name="Rectangle 16"/>
          <p:cNvSpPr/>
          <p:nvPr/>
        </p:nvSpPr>
        <p:spPr>
          <a:xfrm>
            <a:off x="548640" y="4480560"/>
            <a:ext cx="5303520" cy="43891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85800" y="4535424"/>
            <a:ext cx="5029200" cy="365760"/>
          </a:xfrm>
          <a:prstGeom prst="rect">
            <a:avLst/>
          </a:prstGeom>
          <a:noFill/>
        </p:spPr>
        <p:txBody>
          <a:bodyPr wrap="square" anchor="t" lIns="45720" rIns="45720">
            <a:spAutoFit/>
          </a:bodyPr>
          <a:lstStyle/>
          <a:p>
            <a:pPr algn="l">
              <a:lnSpc>
                <a:spcPct val="110000"/>
              </a:lnSpc>
              <a:spcAft>
                <a:spcPts val="600"/>
              </a:spcAft>
            </a:pPr>
            <a:r>
              <a:rPr sz="1400" b="1" i="0">
                <a:solidFill>
                  <a:srgbClr val="FFFFFF"/>
                </a:solidFill>
                <a:latin typeface="Calibri"/>
              </a:rPr>
              <a:t>Production / operations</a:t>
            </a:r>
          </a:p>
        </p:txBody>
      </p:sp>
      <p:sp>
        <p:nvSpPr>
          <p:cNvPr id="19" name="Rectangle 18"/>
          <p:cNvSpPr/>
          <p:nvPr/>
        </p:nvSpPr>
        <p:spPr>
          <a:xfrm>
            <a:off x="548640" y="4983480"/>
            <a:ext cx="5303520" cy="43891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85800" y="5038344"/>
            <a:ext cx="5029200" cy="365760"/>
          </a:xfrm>
          <a:prstGeom prst="rect">
            <a:avLst/>
          </a:prstGeom>
          <a:noFill/>
        </p:spPr>
        <p:txBody>
          <a:bodyPr wrap="square" anchor="t" lIns="45720" rIns="45720">
            <a:spAutoFit/>
          </a:bodyPr>
          <a:lstStyle/>
          <a:p>
            <a:pPr algn="l">
              <a:lnSpc>
                <a:spcPct val="110000"/>
              </a:lnSpc>
              <a:spcAft>
                <a:spcPts val="600"/>
              </a:spcAft>
            </a:pPr>
            <a:r>
              <a:rPr sz="1400" b="1" i="0">
                <a:solidFill>
                  <a:srgbClr val="FFFFFF"/>
                </a:solidFill>
                <a:latin typeface="Calibri"/>
              </a:rPr>
              <a:t>Human resources (staffing)</a:t>
            </a:r>
          </a:p>
        </p:txBody>
      </p:sp>
      <p:sp>
        <p:nvSpPr>
          <p:cNvPr id="21" name="Rectangle 20"/>
          <p:cNvSpPr/>
          <p:nvPr/>
        </p:nvSpPr>
        <p:spPr>
          <a:xfrm>
            <a:off x="548640" y="5486400"/>
            <a:ext cx="5303520" cy="43891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85800" y="5541264"/>
            <a:ext cx="5029200" cy="365760"/>
          </a:xfrm>
          <a:prstGeom prst="rect">
            <a:avLst/>
          </a:prstGeom>
          <a:noFill/>
        </p:spPr>
        <p:txBody>
          <a:bodyPr wrap="square" anchor="t" lIns="45720" rIns="45720">
            <a:spAutoFit/>
          </a:bodyPr>
          <a:lstStyle/>
          <a:p>
            <a:pPr algn="l">
              <a:lnSpc>
                <a:spcPct val="110000"/>
              </a:lnSpc>
              <a:spcAft>
                <a:spcPts val="600"/>
              </a:spcAft>
            </a:pPr>
            <a:r>
              <a:rPr sz="1400" b="1" i="0">
                <a:solidFill>
                  <a:srgbClr val="FFFFFF"/>
                </a:solidFill>
                <a:latin typeface="Calibri"/>
              </a:rPr>
              <a:t>Finance: forecasts, cash flow, finance needed</a:t>
            </a:r>
          </a:p>
        </p:txBody>
      </p:sp>
      <p:sp>
        <p:nvSpPr>
          <p:cNvPr id="23" name="Rounded Rectangle 22"/>
          <p:cNvSpPr/>
          <p:nvPr/>
        </p:nvSpPr>
        <p:spPr>
          <a:xfrm>
            <a:off x="6172200" y="2560320"/>
            <a:ext cx="5440680" cy="2377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6172200" y="2560320"/>
            <a:ext cx="5440680" cy="73152"/>
          </a:xfrm>
          <a:prstGeom prst="rect">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355080" y="27432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2E8B57"/>
                </a:solidFill>
                <a:latin typeface="Calibri"/>
              </a:rPr>
              <a:t>How it helps</a:t>
            </a:r>
          </a:p>
        </p:txBody>
      </p:sp>
      <p:sp>
        <p:nvSpPr>
          <p:cNvPr id="26" name="TextBox 25"/>
          <p:cNvSpPr txBox="1"/>
          <p:nvPr/>
        </p:nvSpPr>
        <p:spPr>
          <a:xfrm>
            <a:off x="6355080" y="3200400"/>
            <a:ext cx="5074920" cy="16459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 Persuades banks and investors to provide finance</a:t>
            </a:r>
          </a:p>
          <a:p>
            <a:pPr algn="l">
              <a:lnSpc>
                <a:spcPct val="110000"/>
              </a:lnSpc>
              <a:spcAft>
                <a:spcPts val="600"/>
              </a:spcAft>
            </a:pPr>
            <a:r>
              <a:rPr sz="1500" b="0" i="0">
                <a:solidFill>
                  <a:srgbClr val="222B36"/>
                </a:solidFill>
                <a:latin typeface="Calibri"/>
              </a:rPr>
              <a:t>• Sets clear objectives to measure progress</a:t>
            </a:r>
          </a:p>
          <a:p>
            <a:pPr algn="l">
              <a:lnSpc>
                <a:spcPct val="110000"/>
              </a:lnSpc>
              <a:spcAft>
                <a:spcPts val="600"/>
              </a:spcAft>
            </a:pPr>
            <a:r>
              <a:rPr sz="1500" b="0" i="0">
                <a:solidFill>
                  <a:srgbClr val="222B36"/>
                </a:solidFill>
                <a:latin typeface="Calibri"/>
              </a:rPr>
              <a:t>• Forces the owner to think through risks</a:t>
            </a:r>
          </a:p>
          <a:p>
            <a:pPr algn="l">
              <a:lnSpc>
                <a:spcPct val="110000"/>
              </a:lnSpc>
              <a:spcAft>
                <a:spcPts val="600"/>
              </a:spcAft>
            </a:pPr>
            <a:r>
              <a:rPr sz="1500" b="0" i="0">
                <a:solidFill>
                  <a:srgbClr val="222B36"/>
                </a:solidFill>
                <a:latin typeface="Calibri"/>
              </a:rPr>
              <a:t>• Helps decide between options</a:t>
            </a:r>
          </a:p>
        </p:txBody>
      </p:sp>
      <p:sp>
        <p:nvSpPr>
          <p:cNvPr id="27" name="Rounded Rectangle 26"/>
          <p:cNvSpPr/>
          <p:nvPr/>
        </p:nvSpPr>
        <p:spPr>
          <a:xfrm>
            <a:off x="6172200" y="5074920"/>
            <a:ext cx="5440680" cy="114300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6172200" y="5074920"/>
            <a:ext cx="5440680" cy="73152"/>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355080" y="525780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Limitation</a:t>
            </a:r>
          </a:p>
        </p:txBody>
      </p:sp>
      <p:sp>
        <p:nvSpPr>
          <p:cNvPr id="30" name="TextBox 29"/>
          <p:cNvSpPr txBox="1"/>
          <p:nvPr/>
        </p:nvSpPr>
        <p:spPr>
          <a:xfrm>
            <a:off x="6355080" y="5715000"/>
            <a:ext cx="5074920" cy="411479"/>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It is only a forecast: conditions can change.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1 · SYLLABUS 1.3</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Why and how governments support start-ups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9</a:t>
            </a:r>
          </a:p>
        </p:txBody>
      </p:sp>
      <p:sp>
        <p:nvSpPr>
          <p:cNvPr id="8" name="Rounded Rectangle 7"/>
          <p:cNvSpPr/>
          <p:nvPr/>
        </p:nvSpPr>
        <p:spPr>
          <a:xfrm>
            <a:off x="548640" y="1463040"/>
            <a:ext cx="5440680" cy="448056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5440680" cy="73152"/>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Why governments help</a:t>
            </a:r>
          </a:p>
        </p:txBody>
      </p:sp>
      <p:sp>
        <p:nvSpPr>
          <p:cNvPr id="11" name="TextBox 10"/>
          <p:cNvSpPr txBox="1"/>
          <p:nvPr/>
        </p:nvSpPr>
        <p:spPr>
          <a:xfrm>
            <a:off x="731520" y="2103120"/>
            <a:ext cx="5074920" cy="374904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 New businesses create jobs and reduce unemployment</a:t>
            </a:r>
          </a:p>
          <a:p>
            <a:pPr algn="l">
              <a:lnSpc>
                <a:spcPct val="110000"/>
              </a:lnSpc>
              <a:spcAft>
                <a:spcPts val="600"/>
              </a:spcAft>
            </a:pPr>
            <a:r>
              <a:rPr sz="1600" b="0" i="0">
                <a:solidFill>
                  <a:srgbClr val="222B36"/>
                </a:solidFill>
                <a:latin typeface="Calibri"/>
              </a:rPr>
              <a:t>• They increase output and economic growth</a:t>
            </a:r>
          </a:p>
          <a:p>
            <a:pPr algn="l">
              <a:lnSpc>
                <a:spcPct val="110000"/>
              </a:lnSpc>
              <a:spcAft>
                <a:spcPts val="600"/>
              </a:spcAft>
            </a:pPr>
            <a:r>
              <a:rPr sz="1600" b="0" i="0">
                <a:solidFill>
                  <a:srgbClr val="222B36"/>
                </a:solidFill>
                <a:latin typeface="Calibri"/>
              </a:rPr>
              <a:t>• More competition means more choice and lower prices</a:t>
            </a:r>
          </a:p>
          <a:p>
            <a:pPr algn="l">
              <a:lnSpc>
                <a:spcPct val="110000"/>
              </a:lnSpc>
              <a:spcAft>
                <a:spcPts val="600"/>
              </a:spcAft>
            </a:pPr>
            <a:r>
              <a:rPr sz="1600" b="0" i="0">
                <a:solidFill>
                  <a:srgbClr val="222B36"/>
                </a:solidFill>
                <a:latin typeface="Calibri"/>
              </a:rPr>
              <a:t>• Small firms can grow into large firms and exporters</a:t>
            </a:r>
          </a:p>
          <a:p>
            <a:pPr algn="l">
              <a:lnSpc>
                <a:spcPct val="110000"/>
              </a:lnSpc>
              <a:spcAft>
                <a:spcPts val="600"/>
              </a:spcAft>
            </a:pPr>
            <a:r>
              <a:rPr sz="1600" b="0" i="0">
                <a:solidFill>
                  <a:srgbClr val="222B36"/>
                </a:solidFill>
                <a:latin typeface="Calibri"/>
              </a:rPr>
              <a:t>• More businesses means more tax revenue</a:t>
            </a:r>
          </a:p>
        </p:txBody>
      </p:sp>
      <p:sp>
        <p:nvSpPr>
          <p:cNvPr id="12" name="Rounded Rectangle 11"/>
          <p:cNvSpPr/>
          <p:nvPr/>
        </p:nvSpPr>
        <p:spPr>
          <a:xfrm>
            <a:off x="6172200" y="1463040"/>
            <a:ext cx="5440680" cy="448056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463040"/>
            <a:ext cx="544068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164592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How governments help</a:t>
            </a:r>
          </a:p>
        </p:txBody>
      </p:sp>
      <p:sp>
        <p:nvSpPr>
          <p:cNvPr id="15" name="TextBox 14"/>
          <p:cNvSpPr txBox="1"/>
          <p:nvPr/>
        </p:nvSpPr>
        <p:spPr>
          <a:xfrm>
            <a:off x="6355080" y="2103120"/>
            <a:ext cx="5074920" cy="374904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 Grants and low-interest loans</a:t>
            </a:r>
          </a:p>
          <a:p>
            <a:pPr algn="l">
              <a:lnSpc>
                <a:spcPct val="110000"/>
              </a:lnSpc>
              <a:spcAft>
                <a:spcPts val="600"/>
              </a:spcAft>
            </a:pPr>
            <a:r>
              <a:rPr sz="1600" b="0" i="0">
                <a:solidFill>
                  <a:srgbClr val="222B36"/>
                </a:solidFill>
                <a:latin typeface="Calibri"/>
              </a:rPr>
              <a:t>• Free advice and training for owners</a:t>
            </a:r>
          </a:p>
          <a:p>
            <a:pPr algn="l">
              <a:lnSpc>
                <a:spcPct val="110000"/>
              </a:lnSpc>
              <a:spcAft>
                <a:spcPts val="600"/>
              </a:spcAft>
            </a:pPr>
            <a:r>
              <a:rPr sz="1600" b="0" i="0">
                <a:solidFill>
                  <a:srgbClr val="222B36"/>
                </a:solidFill>
                <a:latin typeface="Calibri"/>
              </a:rPr>
              <a:t>• Cheap premises in business parks or incubators</a:t>
            </a:r>
          </a:p>
          <a:p>
            <a:pPr algn="l">
              <a:lnSpc>
                <a:spcPct val="110000"/>
              </a:lnSpc>
              <a:spcAft>
                <a:spcPts val="600"/>
              </a:spcAft>
            </a:pPr>
            <a:r>
              <a:rPr sz="1600" b="0" i="0">
                <a:solidFill>
                  <a:srgbClr val="222B36"/>
                </a:solidFill>
                <a:latin typeface="Calibri"/>
              </a:rPr>
              <a:t>• Lower taxes for new businesses</a:t>
            </a:r>
          </a:p>
          <a:p>
            <a:pPr algn="l">
              <a:lnSpc>
                <a:spcPct val="110000"/>
              </a:lnSpc>
              <a:spcAft>
                <a:spcPts val="600"/>
              </a:spcAft>
            </a:pPr>
            <a:r>
              <a:rPr sz="1600" b="0" i="0">
                <a:solidFill>
                  <a:srgbClr val="222B36"/>
                </a:solidFill>
                <a:latin typeface="Calibri"/>
              </a:rPr>
              <a:t>• Less paperwork to register a business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QUICK QUIZ · 3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Check 1</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10</a:t>
            </a:r>
          </a:p>
        </p:txBody>
      </p:sp>
      <p:sp>
        <p:nvSpPr>
          <p:cNvPr id="8" name="Rounded Rectangle 7"/>
          <p:cNvSpPr/>
          <p:nvPr/>
        </p:nvSpPr>
        <p:spPr>
          <a:xfrm>
            <a:off x="548640" y="155448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73736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463040" y="169163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Define ‘entrepreneur’.</a:t>
            </a:r>
          </a:p>
        </p:txBody>
      </p:sp>
      <p:sp>
        <p:nvSpPr>
          <p:cNvPr id="11" name="TextBox 10"/>
          <p:cNvSpPr txBox="1"/>
          <p:nvPr/>
        </p:nvSpPr>
        <p:spPr>
          <a:xfrm>
            <a:off x="1463040" y="235915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A person who organises, operates and takes the risk for a new business venture.</a:t>
            </a:r>
          </a:p>
        </p:txBody>
      </p:sp>
      <p:sp>
        <p:nvSpPr>
          <p:cNvPr id="12" name="Rounded Rectangle 11"/>
          <p:cNvSpPr/>
          <p:nvPr/>
        </p:nvSpPr>
        <p:spPr>
          <a:xfrm>
            <a:off x="548640" y="3063239"/>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777240" y="324612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4" name="TextBox 13"/>
          <p:cNvSpPr txBox="1"/>
          <p:nvPr/>
        </p:nvSpPr>
        <p:spPr>
          <a:xfrm>
            <a:off x="1463040" y="320039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Give two ways a business plan helps Hannah get a bank loan.</a:t>
            </a:r>
          </a:p>
        </p:txBody>
      </p:sp>
      <p:sp>
        <p:nvSpPr>
          <p:cNvPr id="15" name="TextBox 14"/>
          <p:cNvSpPr txBox="1"/>
          <p:nvPr/>
        </p:nvSpPr>
        <p:spPr>
          <a:xfrm>
            <a:off x="1463040" y="3867911"/>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It shows forecasts of revenue and profit, and shows she has planned for risks.</a:t>
            </a:r>
          </a:p>
        </p:txBody>
      </p:sp>
      <p:sp>
        <p:nvSpPr>
          <p:cNvPr id="16" name="Rounded Rectangle 15"/>
          <p:cNvSpPr/>
          <p:nvPr/>
        </p:nvSpPr>
        <p:spPr>
          <a:xfrm>
            <a:off x="548640" y="457200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77240" y="475488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1463040" y="4709160"/>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State two reasons why a government supports new businesses.</a:t>
            </a:r>
          </a:p>
        </p:txBody>
      </p:sp>
      <p:sp>
        <p:nvSpPr>
          <p:cNvPr id="19" name="TextBox 18"/>
          <p:cNvSpPr txBox="1"/>
          <p:nvPr/>
        </p:nvSpPr>
        <p:spPr>
          <a:xfrm>
            <a:off x="1463040" y="537667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To create jobs and to increase economic growth (or competition, tax revenue).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1.3</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How do we measure the size of a business?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11</a:t>
            </a:r>
          </a:p>
        </p:txBody>
      </p:sp>
      <p:sp>
        <p:nvSpPr>
          <p:cNvPr id="8" name="Rectangle 7"/>
          <p:cNvSpPr/>
          <p:nvPr/>
        </p:nvSpPr>
        <p:spPr>
          <a:xfrm>
            <a:off x="548640" y="1463040"/>
            <a:ext cx="3383280" cy="5486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536192"/>
            <a:ext cx="3108960" cy="411480"/>
          </a:xfrm>
          <a:prstGeom prst="rect">
            <a:avLst/>
          </a:prstGeom>
          <a:noFill/>
        </p:spPr>
        <p:txBody>
          <a:bodyPr wrap="square" anchor="t" lIns="45720" rIns="45720">
            <a:spAutoFit/>
          </a:bodyPr>
          <a:lstStyle/>
          <a:p>
            <a:pPr algn="l">
              <a:lnSpc>
                <a:spcPct val="110000"/>
              </a:lnSpc>
              <a:spcAft>
                <a:spcPts val="600"/>
              </a:spcAft>
            </a:pPr>
            <a:r>
              <a:rPr sz="1600" b="1" i="0">
                <a:solidFill>
                  <a:srgbClr val="FFFFFF"/>
                </a:solidFill>
                <a:latin typeface="Calibri"/>
              </a:rPr>
              <a:t>Method</a:t>
            </a:r>
          </a:p>
        </p:txBody>
      </p:sp>
      <p:sp>
        <p:nvSpPr>
          <p:cNvPr id="10" name="Rectangle 9"/>
          <p:cNvSpPr/>
          <p:nvPr/>
        </p:nvSpPr>
        <p:spPr>
          <a:xfrm>
            <a:off x="4023360" y="1463040"/>
            <a:ext cx="3383280" cy="5486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160520" y="1536192"/>
            <a:ext cx="3108960" cy="411480"/>
          </a:xfrm>
          <a:prstGeom prst="rect">
            <a:avLst/>
          </a:prstGeom>
          <a:noFill/>
        </p:spPr>
        <p:txBody>
          <a:bodyPr wrap="square" anchor="t" lIns="45720" rIns="45720">
            <a:spAutoFit/>
          </a:bodyPr>
          <a:lstStyle/>
          <a:p>
            <a:pPr algn="l">
              <a:lnSpc>
                <a:spcPct val="110000"/>
              </a:lnSpc>
              <a:spcAft>
                <a:spcPts val="600"/>
              </a:spcAft>
            </a:pPr>
            <a:r>
              <a:rPr sz="1600" b="1" i="0">
                <a:solidFill>
                  <a:srgbClr val="FFFFFF"/>
                </a:solidFill>
                <a:latin typeface="Calibri"/>
              </a:rPr>
              <a:t>Strength</a:t>
            </a:r>
          </a:p>
        </p:txBody>
      </p:sp>
      <p:sp>
        <p:nvSpPr>
          <p:cNvPr id="12" name="Rectangle 11"/>
          <p:cNvSpPr/>
          <p:nvPr/>
        </p:nvSpPr>
        <p:spPr>
          <a:xfrm>
            <a:off x="7498079" y="1463040"/>
            <a:ext cx="4114800" cy="5486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635240" y="1536192"/>
            <a:ext cx="3840480" cy="411480"/>
          </a:xfrm>
          <a:prstGeom prst="rect">
            <a:avLst/>
          </a:prstGeom>
          <a:noFill/>
        </p:spPr>
        <p:txBody>
          <a:bodyPr wrap="square" anchor="t" lIns="45720" rIns="45720">
            <a:spAutoFit/>
          </a:bodyPr>
          <a:lstStyle/>
          <a:p>
            <a:pPr algn="l">
              <a:lnSpc>
                <a:spcPct val="110000"/>
              </a:lnSpc>
              <a:spcAft>
                <a:spcPts val="600"/>
              </a:spcAft>
            </a:pPr>
            <a:r>
              <a:rPr sz="1600" b="1" i="0">
                <a:solidFill>
                  <a:srgbClr val="FFFFFF"/>
                </a:solidFill>
                <a:latin typeface="Calibri"/>
              </a:rPr>
              <a:t>Limitation</a:t>
            </a:r>
          </a:p>
        </p:txBody>
      </p:sp>
      <p:sp>
        <p:nvSpPr>
          <p:cNvPr id="14" name="Rectangle 13"/>
          <p:cNvSpPr/>
          <p:nvPr/>
        </p:nvSpPr>
        <p:spPr>
          <a:xfrm>
            <a:off x="548640" y="2103120"/>
            <a:ext cx="3383280" cy="77724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85800" y="2212848"/>
            <a:ext cx="3108960" cy="64008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Number of employees</a:t>
            </a:r>
          </a:p>
        </p:txBody>
      </p:sp>
      <p:sp>
        <p:nvSpPr>
          <p:cNvPr id="16" name="Rectangle 15"/>
          <p:cNvSpPr/>
          <p:nvPr/>
        </p:nvSpPr>
        <p:spPr>
          <a:xfrm>
            <a:off x="4023360" y="2103120"/>
            <a:ext cx="3383280" cy="77724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160520" y="2212848"/>
            <a:ext cx="3108960" cy="64008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Easy to compare</a:t>
            </a:r>
          </a:p>
        </p:txBody>
      </p:sp>
      <p:sp>
        <p:nvSpPr>
          <p:cNvPr id="18" name="Rectangle 17"/>
          <p:cNvSpPr/>
          <p:nvPr/>
        </p:nvSpPr>
        <p:spPr>
          <a:xfrm>
            <a:off x="7498079" y="2103120"/>
            <a:ext cx="4114800" cy="77724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635240" y="2212848"/>
            <a:ext cx="3840480" cy="64008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Capital-intensive firms employ few workers</a:t>
            </a:r>
          </a:p>
        </p:txBody>
      </p:sp>
      <p:sp>
        <p:nvSpPr>
          <p:cNvPr id="20" name="Rectangle 19"/>
          <p:cNvSpPr/>
          <p:nvPr/>
        </p:nvSpPr>
        <p:spPr>
          <a:xfrm>
            <a:off x="548640" y="2971800"/>
            <a:ext cx="3383280" cy="77724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85800" y="3081528"/>
            <a:ext cx="3108960" cy="64008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Value of output / revenue</a:t>
            </a:r>
          </a:p>
        </p:txBody>
      </p:sp>
      <p:sp>
        <p:nvSpPr>
          <p:cNvPr id="22" name="Rectangle 21"/>
          <p:cNvSpPr/>
          <p:nvPr/>
        </p:nvSpPr>
        <p:spPr>
          <a:xfrm>
            <a:off x="4023360" y="2971800"/>
            <a:ext cx="3383280" cy="77724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160520" y="3081528"/>
            <a:ext cx="3108960" cy="64008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Shows how much it sells</a:t>
            </a:r>
          </a:p>
        </p:txBody>
      </p:sp>
      <p:sp>
        <p:nvSpPr>
          <p:cNvPr id="24" name="Rectangle 23"/>
          <p:cNvSpPr/>
          <p:nvPr/>
        </p:nvSpPr>
        <p:spPr>
          <a:xfrm>
            <a:off x="7498079" y="2971800"/>
            <a:ext cx="4114800" cy="77724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635240" y="3081528"/>
            <a:ext cx="3840480" cy="64008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Prices differ between industries</a:t>
            </a:r>
          </a:p>
        </p:txBody>
      </p:sp>
      <p:sp>
        <p:nvSpPr>
          <p:cNvPr id="26" name="Rectangle 25"/>
          <p:cNvSpPr/>
          <p:nvPr/>
        </p:nvSpPr>
        <p:spPr>
          <a:xfrm>
            <a:off x="548640" y="3840479"/>
            <a:ext cx="3383280" cy="77724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85800" y="3950207"/>
            <a:ext cx="3108960" cy="64008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Capital employed</a:t>
            </a:r>
          </a:p>
        </p:txBody>
      </p:sp>
      <p:sp>
        <p:nvSpPr>
          <p:cNvPr id="28" name="Rectangle 27"/>
          <p:cNvSpPr/>
          <p:nvPr/>
        </p:nvSpPr>
        <p:spPr>
          <a:xfrm>
            <a:off x="4023360" y="3840479"/>
            <a:ext cx="3383280" cy="77724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4160520" y="3950207"/>
            <a:ext cx="3108960" cy="64008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Shows the money invested</a:t>
            </a:r>
          </a:p>
        </p:txBody>
      </p:sp>
      <p:sp>
        <p:nvSpPr>
          <p:cNvPr id="30" name="Rectangle 29"/>
          <p:cNvSpPr/>
          <p:nvPr/>
        </p:nvSpPr>
        <p:spPr>
          <a:xfrm>
            <a:off x="7498079" y="3840479"/>
            <a:ext cx="4114800" cy="77724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7635240" y="3950207"/>
            <a:ext cx="3840480" cy="64008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Labour-intensive firms need little capital</a:t>
            </a:r>
          </a:p>
        </p:txBody>
      </p:sp>
      <p:sp>
        <p:nvSpPr>
          <p:cNvPr id="32" name="Rectangle 31"/>
          <p:cNvSpPr/>
          <p:nvPr/>
        </p:nvSpPr>
        <p:spPr>
          <a:xfrm>
            <a:off x="548640" y="4709159"/>
            <a:ext cx="3383280" cy="77724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85800" y="4818888"/>
            <a:ext cx="3108960" cy="64008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Market share</a:t>
            </a:r>
          </a:p>
        </p:txBody>
      </p:sp>
      <p:sp>
        <p:nvSpPr>
          <p:cNvPr id="34" name="Rectangle 33"/>
          <p:cNvSpPr/>
          <p:nvPr/>
        </p:nvSpPr>
        <p:spPr>
          <a:xfrm>
            <a:off x="4023360" y="4709159"/>
            <a:ext cx="3383280" cy="77724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4160520" y="4818888"/>
            <a:ext cx="3108960" cy="64008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Shows position against rivals</a:t>
            </a:r>
          </a:p>
        </p:txBody>
      </p:sp>
      <p:sp>
        <p:nvSpPr>
          <p:cNvPr id="36" name="Rectangle 35"/>
          <p:cNvSpPr/>
          <p:nvPr/>
        </p:nvSpPr>
        <p:spPr>
          <a:xfrm>
            <a:off x="7498079" y="4709159"/>
            <a:ext cx="4114800" cy="77724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7635240" y="4818888"/>
            <a:ext cx="3840480" cy="64008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Depends on how big the market is</a:t>
            </a:r>
          </a:p>
        </p:txBody>
      </p:sp>
      <p:sp>
        <p:nvSpPr>
          <p:cNvPr id="38" name="Rounded Rectangle 37"/>
          <p:cNvSpPr/>
          <p:nvPr/>
        </p:nvSpPr>
        <p:spPr>
          <a:xfrm>
            <a:off x="548640" y="5669280"/>
            <a:ext cx="11064240" cy="548640"/>
          </a:xfrm>
          <a:prstGeom prst="roundRect">
            <a:avLst>
              <a:gd name="adj" fmla="val 10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777240" y="5733288"/>
            <a:ext cx="10607040" cy="457200"/>
          </a:xfrm>
          <a:prstGeom prst="rect">
            <a:avLst/>
          </a:prstGeom>
          <a:noFill/>
        </p:spPr>
        <p:txBody>
          <a:bodyPr wrap="square" anchor="t" lIns="45720" rIns="45720">
            <a:spAutoFit/>
          </a:bodyPr>
          <a:lstStyle/>
          <a:p>
            <a:pPr algn="l">
              <a:lnSpc>
                <a:spcPct val="110000"/>
              </a:lnSpc>
              <a:spcAft>
                <a:spcPts val="600"/>
              </a:spcAft>
            </a:pPr>
            <a:r>
              <a:rPr sz="1500" b="1" i="0">
                <a:solidFill>
                  <a:srgbClr val="C0392B"/>
                </a:solidFill>
                <a:latin typeface="Calibri"/>
              </a:rPr>
              <a:t>Trap: </a:t>
            </a:r>
            <a:r>
              <a:rPr sz="1500" b="0" i="0">
                <a:solidFill>
                  <a:srgbClr val="222B36"/>
                </a:solidFill>
                <a:latin typeface="Calibri"/>
              </a:rPr>
              <a:t>profit is NOT a measure of size. A small business can make more profit than a large one.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1.3</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Why do businesses want to grow?</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12</a:t>
            </a:r>
          </a:p>
        </p:txBody>
      </p:sp>
      <p:sp>
        <p:nvSpPr>
          <p:cNvPr id="8" name="Rounded Rectangle 7"/>
          <p:cNvSpPr/>
          <p:nvPr/>
        </p:nvSpPr>
        <p:spPr>
          <a:xfrm>
            <a:off x="548640" y="1508760"/>
            <a:ext cx="3520440" cy="1325880"/>
          </a:xfrm>
          <a:prstGeom prst="roundRect">
            <a:avLst>
              <a:gd name="adj" fmla="val 1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Lower average costs</a:t>
            </a:r>
          </a:p>
          <a:p>
            <a:pPr algn="ctr"/>
            <a:r>
              <a:rPr sz="1400" b="0">
                <a:solidFill>
                  <a:srgbClr val="FFFFFF"/>
                </a:solidFill>
                <a:latin typeface="Calibri"/>
              </a:rPr>
              <a:t>economies of scale</a:t>
            </a:r>
          </a:p>
        </p:txBody>
      </p:sp>
      <p:sp>
        <p:nvSpPr>
          <p:cNvPr id="9" name="Rounded Rectangle 8"/>
          <p:cNvSpPr/>
          <p:nvPr/>
        </p:nvSpPr>
        <p:spPr>
          <a:xfrm>
            <a:off x="4297679" y="1508760"/>
            <a:ext cx="3520440" cy="132588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Higher market share</a:t>
            </a:r>
          </a:p>
          <a:p>
            <a:pPr algn="ctr"/>
            <a:r>
              <a:rPr sz="1400" b="0">
                <a:solidFill>
                  <a:srgbClr val="FFFFFF"/>
                </a:solidFill>
                <a:latin typeface="Calibri"/>
              </a:rPr>
              <a:t>more power over prices</a:t>
            </a:r>
          </a:p>
        </p:txBody>
      </p:sp>
      <p:sp>
        <p:nvSpPr>
          <p:cNvPr id="10" name="Rounded Rectangle 9"/>
          <p:cNvSpPr/>
          <p:nvPr/>
        </p:nvSpPr>
        <p:spPr>
          <a:xfrm>
            <a:off x="8046719" y="1508760"/>
            <a:ext cx="3520440" cy="1325880"/>
          </a:xfrm>
          <a:prstGeom prst="roundRect">
            <a:avLst>
              <a:gd name="adj" fmla="val 10000"/>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Higher profit</a:t>
            </a:r>
          </a:p>
          <a:p>
            <a:pPr algn="ctr"/>
            <a:r>
              <a:rPr sz="1400" b="0">
                <a:solidFill>
                  <a:srgbClr val="FFFFFF"/>
                </a:solidFill>
                <a:latin typeface="Calibri"/>
              </a:rPr>
              <a:t>more sales and revenue</a:t>
            </a:r>
          </a:p>
        </p:txBody>
      </p:sp>
      <p:sp>
        <p:nvSpPr>
          <p:cNvPr id="11" name="Rounded Rectangle 10"/>
          <p:cNvSpPr/>
          <p:nvPr/>
        </p:nvSpPr>
        <p:spPr>
          <a:xfrm>
            <a:off x="548640" y="3017520"/>
            <a:ext cx="3520440" cy="1325880"/>
          </a:xfrm>
          <a:prstGeom prst="roundRect">
            <a:avLst>
              <a:gd name="adj" fmla="val 1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Survival</a:t>
            </a:r>
          </a:p>
          <a:p>
            <a:pPr algn="ctr"/>
            <a:r>
              <a:rPr sz="1400" b="0">
                <a:solidFill>
                  <a:srgbClr val="FFFFFF"/>
                </a:solidFill>
                <a:latin typeface="Calibri"/>
              </a:rPr>
              <a:t>harder for rivals to force out</a:t>
            </a:r>
          </a:p>
        </p:txBody>
      </p:sp>
      <p:sp>
        <p:nvSpPr>
          <p:cNvPr id="12" name="Rounded Rectangle 11"/>
          <p:cNvSpPr/>
          <p:nvPr/>
        </p:nvSpPr>
        <p:spPr>
          <a:xfrm>
            <a:off x="4297679" y="3017520"/>
            <a:ext cx="3520440" cy="132588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Status and ambition</a:t>
            </a:r>
          </a:p>
          <a:p>
            <a:pPr algn="ctr"/>
            <a:r>
              <a:rPr sz="1400" b="0">
                <a:solidFill>
                  <a:srgbClr val="FFFFFF"/>
                </a:solidFill>
                <a:latin typeface="Calibri"/>
              </a:rPr>
              <a:t>owners’ personal objectives</a:t>
            </a:r>
          </a:p>
        </p:txBody>
      </p:sp>
      <p:sp>
        <p:nvSpPr>
          <p:cNvPr id="13" name="Rounded Rectangle 12"/>
          <p:cNvSpPr/>
          <p:nvPr/>
        </p:nvSpPr>
        <p:spPr>
          <a:xfrm>
            <a:off x="8046719" y="3017520"/>
            <a:ext cx="3520440" cy="1325880"/>
          </a:xfrm>
          <a:prstGeom prst="roundRect">
            <a:avLst>
              <a:gd name="adj" fmla="val 10000"/>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800" b="1">
                <a:solidFill>
                  <a:srgbClr val="FFFFFF"/>
                </a:solidFill>
                <a:latin typeface="Calibri"/>
              </a:rPr>
              <a:t>Spread risk</a:t>
            </a:r>
          </a:p>
          <a:p>
            <a:pPr algn="ctr"/>
            <a:r>
              <a:rPr sz="1400" b="0">
                <a:solidFill>
                  <a:srgbClr val="FFFFFF"/>
                </a:solidFill>
                <a:latin typeface="Calibri"/>
              </a:rPr>
              <a:t>sell more products or in more markets</a:t>
            </a:r>
          </a:p>
        </p:txBody>
      </p:sp>
      <p:sp>
        <p:nvSpPr>
          <p:cNvPr id="14" name="Rounded Rectangle 13"/>
          <p:cNvSpPr/>
          <p:nvPr/>
        </p:nvSpPr>
        <p:spPr>
          <a:xfrm>
            <a:off x="548640" y="4663440"/>
            <a:ext cx="11064240" cy="146304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2960" y="4754880"/>
            <a:ext cx="10607040" cy="1280160"/>
          </a:xfrm>
          <a:prstGeom prst="rect">
            <a:avLst/>
          </a:prstGeom>
          <a:noFill/>
        </p:spPr>
        <p:txBody>
          <a:bodyPr wrap="square" anchor="t" lIns="45720" rIns="45720">
            <a:spAutoFit/>
          </a:bodyPr>
          <a:lstStyle/>
          <a:p>
            <a:pPr algn="l">
              <a:lnSpc>
                <a:spcPct val="110000"/>
              </a:lnSpc>
              <a:spcAft>
                <a:spcPts val="600"/>
              </a:spcAft>
            </a:pPr>
            <a:r>
              <a:rPr sz="1600" b="1" i="0">
                <a:solidFill>
                  <a:srgbClr val="0E7C86"/>
                </a:solidFill>
                <a:latin typeface="Calibri"/>
              </a:rPr>
              <a:t>Internal (organic) growth: </a:t>
            </a:r>
            <a:r>
              <a:rPr sz="1600" b="0" i="0">
                <a:solidFill>
                  <a:srgbClr val="222B36"/>
                </a:solidFill>
                <a:latin typeface="Calibri"/>
              </a:rPr>
              <a:t>the business expands its own operations: more output, new branches, new products, new markets.</a:t>
            </a:r>
          </a:p>
          <a:p>
            <a:pPr algn="l">
              <a:lnSpc>
                <a:spcPct val="110000"/>
              </a:lnSpc>
              <a:spcAft>
                <a:spcPts val="600"/>
              </a:spcAft>
            </a:pPr>
            <a:r>
              <a:rPr sz="1600" b="1" i="0">
                <a:solidFill>
                  <a:srgbClr val="1F3A5F"/>
                </a:solidFill>
                <a:latin typeface="Calibri"/>
              </a:rPr>
              <a:t>Westbridge: </a:t>
            </a:r>
            <a:r>
              <a:rPr sz="1600" b="0" i="0">
                <a:solidFill>
                  <a:srgbClr val="222B36"/>
                </a:solidFill>
                <a:latin typeface="Calibri"/>
              </a:rPr>
              <a:t>open a second workshop, make bags in schools’ own colours, sell online to other countries.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1.3</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External growth: mergers and takeovers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13</a:t>
            </a:r>
          </a:p>
        </p:txBody>
      </p:sp>
      <p:sp>
        <p:nvSpPr>
          <p:cNvPr id="8" name="TextBox 7"/>
          <p:cNvSpPr txBox="1"/>
          <p:nvPr/>
        </p:nvSpPr>
        <p:spPr>
          <a:xfrm>
            <a:off x="548640" y="1371600"/>
            <a:ext cx="10972800" cy="82296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Merger: </a:t>
            </a:r>
            <a:r>
              <a:rPr sz="1700" b="0" i="0">
                <a:solidFill>
                  <a:srgbClr val="222B36"/>
                </a:solidFill>
                <a:latin typeface="Calibri"/>
              </a:rPr>
              <a:t>two businesses agree to join together as one.   </a:t>
            </a:r>
            <a:r>
              <a:rPr sz="1700" b="1" i="0">
                <a:solidFill>
                  <a:srgbClr val="0E7C86"/>
                </a:solidFill>
                <a:latin typeface="Calibri"/>
              </a:rPr>
              <a:t>Takeover: </a:t>
            </a:r>
            <a:r>
              <a:rPr sz="1700" b="0" i="0">
                <a:solidFill>
                  <a:srgbClr val="222B36"/>
                </a:solidFill>
                <a:latin typeface="Calibri"/>
              </a:rPr>
              <a:t>one business buys a controlling share of another.</a:t>
            </a:r>
          </a:p>
        </p:txBody>
      </p:sp>
      <p:sp>
        <p:nvSpPr>
          <p:cNvPr id="9" name="Rounded Rectangle 8"/>
          <p:cNvSpPr/>
          <p:nvPr/>
        </p:nvSpPr>
        <p:spPr>
          <a:xfrm>
            <a:off x="822960" y="2377440"/>
            <a:ext cx="3017520" cy="777240"/>
          </a:xfrm>
          <a:prstGeom prst="roundRect">
            <a:avLst>
              <a:gd name="adj" fmla="val 15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500" b="1">
                <a:solidFill>
                  <a:srgbClr val="FFFFFF"/>
                </a:solidFill>
                <a:latin typeface="Calibri"/>
              </a:rPr>
              <a:t>Cotton grower</a:t>
            </a:r>
          </a:p>
        </p:txBody>
      </p:sp>
      <p:sp>
        <p:nvSpPr>
          <p:cNvPr id="10" name="Rounded Rectangle 9"/>
          <p:cNvSpPr/>
          <p:nvPr/>
        </p:nvSpPr>
        <p:spPr>
          <a:xfrm>
            <a:off x="822960" y="3520440"/>
            <a:ext cx="3017520" cy="777240"/>
          </a:xfrm>
          <a:prstGeom prst="roundRect">
            <a:avLst>
              <a:gd name="adj" fmla="val 15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500" b="1">
                <a:solidFill>
                  <a:srgbClr val="FFFFFF"/>
                </a:solidFill>
                <a:latin typeface="Calibri"/>
              </a:rPr>
              <a:t>Westbridge Bags</a:t>
            </a:r>
          </a:p>
        </p:txBody>
      </p:sp>
      <p:sp>
        <p:nvSpPr>
          <p:cNvPr id="11" name="Rounded Rectangle 10"/>
          <p:cNvSpPr/>
          <p:nvPr/>
        </p:nvSpPr>
        <p:spPr>
          <a:xfrm>
            <a:off x="822960" y="4663440"/>
            <a:ext cx="3017520" cy="777240"/>
          </a:xfrm>
          <a:prstGeom prst="roundRect">
            <a:avLst>
              <a:gd name="adj" fmla="val 15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500" b="1">
                <a:solidFill>
                  <a:srgbClr val="FFFFFF"/>
                </a:solidFill>
                <a:latin typeface="Calibri"/>
              </a:rPr>
              <a:t>School-supplies shop</a:t>
            </a:r>
          </a:p>
        </p:txBody>
      </p:sp>
      <p:cxnSp>
        <p:nvCxnSpPr>
          <p:cNvPr id="12" name="Connector 11"/>
          <p:cNvCxnSpPr/>
          <p:nvPr/>
        </p:nvCxnSpPr>
        <p:spPr>
          <a:xfrm>
            <a:off x="2331720" y="3172968"/>
            <a:ext cx="0" cy="320040"/>
          </a:xfrm>
          <a:prstGeom prst="line">
            <a:avLst/>
          </a:prstGeom>
          <a:ln w="28575">
            <a:solidFill>
              <a:srgbClr val="6B7785"/>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2331720" y="4315968"/>
            <a:ext cx="0" cy="320040"/>
          </a:xfrm>
          <a:prstGeom prst="line">
            <a:avLst/>
          </a:prstGeom>
          <a:ln w="28575">
            <a:solidFill>
              <a:srgbClr val="6B7785"/>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977639" y="2514600"/>
            <a:ext cx="2377440" cy="548640"/>
          </a:xfrm>
          <a:prstGeom prst="rect">
            <a:avLst/>
          </a:prstGeom>
          <a:noFill/>
        </p:spPr>
        <p:txBody>
          <a:bodyPr wrap="square" anchor="t" lIns="45720" rIns="45720">
            <a:spAutoFit/>
          </a:bodyPr>
          <a:lstStyle/>
          <a:p>
            <a:pPr algn="l">
              <a:lnSpc>
                <a:spcPct val="110000"/>
              </a:lnSpc>
              <a:spcAft>
                <a:spcPts val="600"/>
              </a:spcAft>
            </a:pPr>
            <a:r>
              <a:rPr sz="1400" b="1" i="0">
                <a:solidFill>
                  <a:srgbClr val="2E8B57"/>
                </a:solidFill>
                <a:latin typeface="Calibri"/>
              </a:rPr>
              <a:t>◀ backward vertical</a:t>
            </a:r>
          </a:p>
        </p:txBody>
      </p:sp>
      <p:sp>
        <p:nvSpPr>
          <p:cNvPr id="15" name="TextBox 14"/>
          <p:cNvSpPr txBox="1"/>
          <p:nvPr/>
        </p:nvSpPr>
        <p:spPr>
          <a:xfrm>
            <a:off x="3977639" y="4572000"/>
            <a:ext cx="2377440" cy="54864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 forward vertical</a:t>
            </a:r>
          </a:p>
        </p:txBody>
      </p:sp>
      <p:sp>
        <p:nvSpPr>
          <p:cNvPr id="16" name="Rounded Rectangle 15"/>
          <p:cNvSpPr/>
          <p:nvPr/>
        </p:nvSpPr>
        <p:spPr>
          <a:xfrm>
            <a:off x="6400800" y="2331720"/>
            <a:ext cx="521208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400800" y="2331720"/>
            <a:ext cx="109728" cy="1143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675120" y="2423160"/>
            <a:ext cx="4846320" cy="365760"/>
          </a:xfrm>
          <a:prstGeom prst="rect">
            <a:avLst/>
          </a:prstGeom>
          <a:noFill/>
        </p:spPr>
        <p:txBody>
          <a:bodyPr wrap="square" anchor="t" lIns="45720" rIns="45720">
            <a:spAutoFit/>
          </a:bodyPr>
          <a:lstStyle/>
          <a:p>
            <a:pPr algn="l">
              <a:lnSpc>
                <a:spcPct val="110000"/>
              </a:lnSpc>
              <a:spcAft>
                <a:spcPts val="600"/>
              </a:spcAft>
            </a:pPr>
            <a:r>
              <a:rPr sz="1600" b="1" i="0">
                <a:solidFill>
                  <a:srgbClr val="1F3A5F"/>
                </a:solidFill>
                <a:latin typeface="Calibri"/>
              </a:rPr>
              <a:t>Horizontal: Same industry, same stage</a:t>
            </a:r>
          </a:p>
        </p:txBody>
      </p:sp>
      <p:sp>
        <p:nvSpPr>
          <p:cNvPr id="19" name="TextBox 18"/>
          <p:cNvSpPr txBox="1"/>
          <p:nvPr/>
        </p:nvSpPr>
        <p:spPr>
          <a:xfrm>
            <a:off x="6675120" y="2834639"/>
            <a:ext cx="4846320" cy="5486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e.g. Westbridge merges with Firth Bags</a:t>
            </a:r>
          </a:p>
        </p:txBody>
      </p:sp>
      <p:sp>
        <p:nvSpPr>
          <p:cNvPr id="20" name="Rounded Rectangle 19"/>
          <p:cNvSpPr/>
          <p:nvPr/>
        </p:nvSpPr>
        <p:spPr>
          <a:xfrm>
            <a:off x="6400800" y="3611879"/>
            <a:ext cx="521208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400800" y="3611879"/>
            <a:ext cx="109728" cy="1143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675120" y="3703320"/>
            <a:ext cx="4846320" cy="365760"/>
          </a:xfrm>
          <a:prstGeom prst="rect">
            <a:avLst/>
          </a:prstGeom>
          <a:noFill/>
        </p:spPr>
        <p:txBody>
          <a:bodyPr wrap="square" anchor="t" lIns="45720" rIns="45720">
            <a:spAutoFit/>
          </a:bodyPr>
          <a:lstStyle/>
          <a:p>
            <a:pPr algn="l">
              <a:lnSpc>
                <a:spcPct val="110000"/>
              </a:lnSpc>
              <a:spcAft>
                <a:spcPts val="600"/>
              </a:spcAft>
            </a:pPr>
            <a:r>
              <a:rPr sz="1600" b="1" i="0">
                <a:solidFill>
                  <a:srgbClr val="0E7C86"/>
                </a:solidFill>
                <a:latin typeface="Calibri"/>
              </a:rPr>
              <a:t>Vertical: Same industry, different stage</a:t>
            </a:r>
          </a:p>
        </p:txBody>
      </p:sp>
      <p:sp>
        <p:nvSpPr>
          <p:cNvPr id="23" name="TextBox 22"/>
          <p:cNvSpPr txBox="1"/>
          <p:nvPr/>
        </p:nvSpPr>
        <p:spPr>
          <a:xfrm>
            <a:off x="6675120" y="4114800"/>
            <a:ext cx="4846320" cy="5486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e.g. buys a cotton supplier (backward) or a shop (forward)</a:t>
            </a:r>
          </a:p>
        </p:txBody>
      </p:sp>
      <p:sp>
        <p:nvSpPr>
          <p:cNvPr id="24" name="Rounded Rectangle 23"/>
          <p:cNvSpPr/>
          <p:nvPr/>
        </p:nvSpPr>
        <p:spPr>
          <a:xfrm>
            <a:off x="6400800" y="4892040"/>
            <a:ext cx="521208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400800" y="4892040"/>
            <a:ext cx="109728" cy="1143000"/>
          </a:xfrm>
          <a:prstGeom prst="rect">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675120" y="4983479"/>
            <a:ext cx="4846320" cy="365760"/>
          </a:xfrm>
          <a:prstGeom prst="rect">
            <a:avLst/>
          </a:prstGeom>
          <a:noFill/>
        </p:spPr>
        <p:txBody>
          <a:bodyPr wrap="square" anchor="t" lIns="45720" rIns="45720">
            <a:spAutoFit/>
          </a:bodyPr>
          <a:lstStyle/>
          <a:p>
            <a:pPr algn="l">
              <a:lnSpc>
                <a:spcPct val="110000"/>
              </a:lnSpc>
              <a:spcAft>
                <a:spcPts val="600"/>
              </a:spcAft>
            </a:pPr>
            <a:r>
              <a:rPr sz="1600" b="1" i="0">
                <a:solidFill>
                  <a:srgbClr val="E0A526"/>
                </a:solidFill>
                <a:latin typeface="Calibri"/>
              </a:rPr>
              <a:t>Conglomerate: Different industries</a:t>
            </a:r>
          </a:p>
        </p:txBody>
      </p:sp>
      <p:sp>
        <p:nvSpPr>
          <p:cNvPr id="27" name="TextBox 26"/>
          <p:cNvSpPr txBox="1"/>
          <p:nvPr/>
        </p:nvSpPr>
        <p:spPr>
          <a:xfrm>
            <a:off x="6675120" y="5394959"/>
            <a:ext cx="4846320" cy="5486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e.g. Westbridge buys a café</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2 · SYLLABUS 1.3</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Internal or external growth?</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14</a:t>
            </a:r>
          </a:p>
        </p:txBody>
      </p:sp>
      <p:sp>
        <p:nvSpPr>
          <p:cNvPr id="8" name="Rectangle 7"/>
          <p:cNvSpPr/>
          <p:nvPr/>
        </p:nvSpPr>
        <p:spPr>
          <a:xfrm>
            <a:off x="3291840" y="1463040"/>
            <a:ext cx="4069080" cy="54864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429000" y="1536192"/>
            <a:ext cx="3794760" cy="411480"/>
          </a:xfrm>
          <a:prstGeom prst="rect">
            <a:avLst/>
          </a:prstGeom>
          <a:noFill/>
        </p:spPr>
        <p:txBody>
          <a:bodyPr wrap="square" anchor="t" lIns="45720" rIns="45720">
            <a:spAutoFit/>
          </a:bodyPr>
          <a:lstStyle/>
          <a:p>
            <a:pPr algn="l">
              <a:lnSpc>
                <a:spcPct val="110000"/>
              </a:lnSpc>
              <a:spcAft>
                <a:spcPts val="600"/>
              </a:spcAft>
            </a:pPr>
            <a:r>
              <a:rPr sz="1700" b="1" i="0">
                <a:solidFill>
                  <a:srgbClr val="FFFFFF"/>
                </a:solidFill>
                <a:latin typeface="Calibri"/>
              </a:rPr>
              <a:t>Internal growth</a:t>
            </a:r>
          </a:p>
        </p:txBody>
      </p:sp>
      <p:sp>
        <p:nvSpPr>
          <p:cNvPr id="10" name="Rectangle 9"/>
          <p:cNvSpPr/>
          <p:nvPr/>
        </p:nvSpPr>
        <p:spPr>
          <a:xfrm>
            <a:off x="7452360" y="1463040"/>
            <a:ext cx="4160520" cy="54864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589520" y="1536192"/>
            <a:ext cx="3886200" cy="411480"/>
          </a:xfrm>
          <a:prstGeom prst="rect">
            <a:avLst/>
          </a:prstGeom>
          <a:noFill/>
        </p:spPr>
        <p:txBody>
          <a:bodyPr wrap="square" anchor="t" lIns="45720" rIns="45720">
            <a:spAutoFit/>
          </a:bodyPr>
          <a:lstStyle/>
          <a:p>
            <a:pPr algn="l">
              <a:lnSpc>
                <a:spcPct val="110000"/>
              </a:lnSpc>
              <a:spcAft>
                <a:spcPts val="600"/>
              </a:spcAft>
            </a:pPr>
            <a:r>
              <a:rPr sz="1700" b="1" i="0">
                <a:solidFill>
                  <a:srgbClr val="FFFFFF"/>
                </a:solidFill>
                <a:latin typeface="Calibri"/>
              </a:rPr>
              <a:t>External growth</a:t>
            </a:r>
          </a:p>
        </p:txBody>
      </p:sp>
      <p:sp>
        <p:nvSpPr>
          <p:cNvPr id="12" name="Rectangle 11"/>
          <p:cNvSpPr/>
          <p:nvPr/>
        </p:nvSpPr>
        <p:spPr>
          <a:xfrm>
            <a:off x="548640" y="2103120"/>
            <a:ext cx="265176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85800" y="2212848"/>
            <a:ext cx="2377440" cy="45720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Speed</a:t>
            </a:r>
          </a:p>
        </p:txBody>
      </p:sp>
      <p:sp>
        <p:nvSpPr>
          <p:cNvPr id="14" name="Rectangle 13"/>
          <p:cNvSpPr/>
          <p:nvPr/>
        </p:nvSpPr>
        <p:spPr>
          <a:xfrm>
            <a:off x="3291840" y="2103120"/>
            <a:ext cx="406908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429000" y="2212848"/>
            <a:ext cx="3794760" cy="45720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Slow</a:t>
            </a:r>
          </a:p>
        </p:txBody>
      </p:sp>
      <p:sp>
        <p:nvSpPr>
          <p:cNvPr id="16" name="Rectangle 15"/>
          <p:cNvSpPr/>
          <p:nvPr/>
        </p:nvSpPr>
        <p:spPr>
          <a:xfrm>
            <a:off x="7452360" y="2103120"/>
            <a:ext cx="416052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589520" y="2212848"/>
            <a:ext cx="3886200" cy="45720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Fast</a:t>
            </a:r>
          </a:p>
        </p:txBody>
      </p:sp>
      <p:sp>
        <p:nvSpPr>
          <p:cNvPr id="18" name="Rectangle 17"/>
          <p:cNvSpPr/>
          <p:nvPr/>
        </p:nvSpPr>
        <p:spPr>
          <a:xfrm>
            <a:off x="548640" y="2834639"/>
            <a:ext cx="265176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5800" y="2944368"/>
            <a:ext cx="2377440" cy="45720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Cost</a:t>
            </a:r>
          </a:p>
        </p:txBody>
      </p:sp>
      <p:sp>
        <p:nvSpPr>
          <p:cNvPr id="20" name="Rectangle 19"/>
          <p:cNvSpPr/>
          <p:nvPr/>
        </p:nvSpPr>
        <p:spPr>
          <a:xfrm>
            <a:off x="3291840" y="2834639"/>
            <a:ext cx="406908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429000" y="2944368"/>
            <a:ext cx="3794760" cy="45720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Lower, spread over time</a:t>
            </a:r>
          </a:p>
        </p:txBody>
      </p:sp>
      <p:sp>
        <p:nvSpPr>
          <p:cNvPr id="22" name="Rectangle 21"/>
          <p:cNvSpPr/>
          <p:nvPr/>
        </p:nvSpPr>
        <p:spPr>
          <a:xfrm>
            <a:off x="7452360" y="2834639"/>
            <a:ext cx="416052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589520" y="2944368"/>
            <a:ext cx="3886200" cy="45720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High: buying a business</a:t>
            </a:r>
          </a:p>
        </p:txBody>
      </p:sp>
      <p:sp>
        <p:nvSpPr>
          <p:cNvPr id="24" name="Rectangle 23"/>
          <p:cNvSpPr/>
          <p:nvPr/>
        </p:nvSpPr>
        <p:spPr>
          <a:xfrm>
            <a:off x="548640" y="3566160"/>
            <a:ext cx="265176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85800" y="3675887"/>
            <a:ext cx="2377440" cy="45720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Control</a:t>
            </a:r>
          </a:p>
        </p:txBody>
      </p:sp>
      <p:sp>
        <p:nvSpPr>
          <p:cNvPr id="26" name="Rectangle 25"/>
          <p:cNvSpPr/>
          <p:nvPr/>
        </p:nvSpPr>
        <p:spPr>
          <a:xfrm>
            <a:off x="3291840" y="3566160"/>
            <a:ext cx="406908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429000" y="3675887"/>
            <a:ext cx="3794760" cy="45720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Easier to manage</a:t>
            </a:r>
          </a:p>
        </p:txBody>
      </p:sp>
      <p:sp>
        <p:nvSpPr>
          <p:cNvPr id="28" name="Rectangle 27"/>
          <p:cNvSpPr/>
          <p:nvPr/>
        </p:nvSpPr>
        <p:spPr>
          <a:xfrm>
            <a:off x="7452360" y="3566160"/>
            <a:ext cx="416052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589520" y="3675887"/>
            <a:ext cx="3886200" cy="45720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Culture clash, job losses</a:t>
            </a:r>
          </a:p>
        </p:txBody>
      </p:sp>
      <p:sp>
        <p:nvSpPr>
          <p:cNvPr id="30" name="Rectangle 29"/>
          <p:cNvSpPr/>
          <p:nvPr/>
        </p:nvSpPr>
        <p:spPr>
          <a:xfrm>
            <a:off x="548640" y="4297680"/>
            <a:ext cx="265176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85800" y="4407408"/>
            <a:ext cx="2377440" cy="45720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Risk</a:t>
            </a:r>
          </a:p>
        </p:txBody>
      </p:sp>
      <p:sp>
        <p:nvSpPr>
          <p:cNvPr id="32" name="Rectangle 31"/>
          <p:cNvSpPr/>
          <p:nvPr/>
        </p:nvSpPr>
        <p:spPr>
          <a:xfrm>
            <a:off x="3291840" y="4297680"/>
            <a:ext cx="406908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3429000" y="4407408"/>
            <a:ext cx="3794760" cy="45720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Lower</a:t>
            </a:r>
          </a:p>
        </p:txBody>
      </p:sp>
      <p:sp>
        <p:nvSpPr>
          <p:cNvPr id="34" name="Rectangle 33"/>
          <p:cNvSpPr/>
          <p:nvPr/>
        </p:nvSpPr>
        <p:spPr>
          <a:xfrm>
            <a:off x="7452360" y="4297680"/>
            <a:ext cx="416052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589520" y="4407408"/>
            <a:ext cx="3886200" cy="45720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Higher if the takeover fails</a:t>
            </a:r>
          </a:p>
        </p:txBody>
      </p:sp>
      <p:sp>
        <p:nvSpPr>
          <p:cNvPr id="36" name="Rectangle 35"/>
          <p:cNvSpPr/>
          <p:nvPr/>
        </p:nvSpPr>
        <p:spPr>
          <a:xfrm>
            <a:off x="548640" y="5029200"/>
            <a:ext cx="265176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85800" y="5138928"/>
            <a:ext cx="2377440" cy="45720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Market share</a:t>
            </a:r>
          </a:p>
        </p:txBody>
      </p:sp>
      <p:sp>
        <p:nvSpPr>
          <p:cNvPr id="38" name="Rectangle 37"/>
          <p:cNvSpPr/>
          <p:nvPr/>
        </p:nvSpPr>
        <p:spPr>
          <a:xfrm>
            <a:off x="3291840" y="5029200"/>
            <a:ext cx="406908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3429000" y="5138928"/>
            <a:ext cx="3794760" cy="45720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Grows gradually</a:t>
            </a:r>
          </a:p>
        </p:txBody>
      </p:sp>
      <p:sp>
        <p:nvSpPr>
          <p:cNvPr id="40" name="Rectangle 39"/>
          <p:cNvSpPr/>
          <p:nvPr/>
        </p:nvSpPr>
        <p:spPr>
          <a:xfrm>
            <a:off x="7452360" y="5029200"/>
            <a:ext cx="4160520" cy="640080"/>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7589520" y="5138928"/>
            <a:ext cx="3886200" cy="45720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Removes a competitor at once</a:t>
            </a:r>
          </a:p>
        </p:txBody>
      </p:sp>
      <p:sp>
        <p:nvSpPr>
          <p:cNvPr id="42" name="Rounded Rectangle 41"/>
          <p:cNvSpPr/>
          <p:nvPr/>
        </p:nvSpPr>
        <p:spPr>
          <a:xfrm>
            <a:off x="548640" y="5806440"/>
            <a:ext cx="11064240" cy="457200"/>
          </a:xfrm>
          <a:prstGeom prst="roundRect">
            <a:avLst>
              <a:gd name="adj" fmla="val 10000"/>
            </a:avLst>
          </a:prstGeom>
          <a:solidFill>
            <a:srgbClr val="FFFFFF"/>
          </a:solidFill>
          <a:ln w="19050">
            <a:solidFill>
              <a:srgbClr val="E0A52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777240" y="5833872"/>
            <a:ext cx="10607040" cy="411480"/>
          </a:xfrm>
          <a:prstGeom prst="rect">
            <a:avLst/>
          </a:prstGeom>
          <a:noFill/>
        </p:spPr>
        <p:txBody>
          <a:bodyPr wrap="square" anchor="t" lIns="45720" rIns="45720">
            <a:spAutoFit/>
          </a:bodyPr>
          <a:lstStyle/>
          <a:p>
            <a:pPr algn="l">
              <a:lnSpc>
                <a:spcPct val="110000"/>
              </a:lnSpc>
              <a:spcAft>
                <a:spcPts val="600"/>
              </a:spcAft>
            </a:pPr>
            <a:r>
              <a:rPr sz="1400" b="1" i="0">
                <a:solidFill>
                  <a:srgbClr val="E0A526"/>
                </a:solidFill>
                <a:latin typeface="Calibri"/>
              </a:rPr>
              <a:t>Examiner rule: </a:t>
            </a:r>
            <a:r>
              <a:rPr sz="1400" b="0" i="0">
                <a:solidFill>
                  <a:srgbClr val="222B36"/>
                </a:solidFill>
                <a:latin typeface="Calibri"/>
              </a:rPr>
              <a:t>economies of scale apply to BOTH methods, so they don’t count as an advantage of either.</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QUICK QUIZ · 3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Check 2</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15</a:t>
            </a:r>
          </a:p>
        </p:txBody>
      </p:sp>
      <p:sp>
        <p:nvSpPr>
          <p:cNvPr id="8" name="Rounded Rectangle 7"/>
          <p:cNvSpPr/>
          <p:nvPr/>
        </p:nvSpPr>
        <p:spPr>
          <a:xfrm>
            <a:off x="548640" y="155448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73736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463040" y="169163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Identify two ways to measure the size of a business.</a:t>
            </a:r>
          </a:p>
        </p:txBody>
      </p:sp>
      <p:sp>
        <p:nvSpPr>
          <p:cNvPr id="11" name="TextBox 10"/>
          <p:cNvSpPr txBox="1"/>
          <p:nvPr/>
        </p:nvSpPr>
        <p:spPr>
          <a:xfrm>
            <a:off x="1463040" y="235915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Number of employees; revenue; capital employed; market share (not profit).</a:t>
            </a:r>
          </a:p>
        </p:txBody>
      </p:sp>
      <p:sp>
        <p:nvSpPr>
          <p:cNvPr id="12" name="Rounded Rectangle 11"/>
          <p:cNvSpPr/>
          <p:nvPr/>
        </p:nvSpPr>
        <p:spPr>
          <a:xfrm>
            <a:off x="548640" y="3063239"/>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777240" y="324612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4" name="TextBox 13"/>
          <p:cNvSpPr txBox="1"/>
          <p:nvPr/>
        </p:nvSpPr>
        <p:spPr>
          <a:xfrm>
            <a:off x="1463040" y="320039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Westbridge buys the shop that sells its bags. What type of integration is this?</a:t>
            </a:r>
          </a:p>
        </p:txBody>
      </p:sp>
      <p:sp>
        <p:nvSpPr>
          <p:cNvPr id="15" name="TextBox 14"/>
          <p:cNvSpPr txBox="1"/>
          <p:nvPr/>
        </p:nvSpPr>
        <p:spPr>
          <a:xfrm>
            <a:off x="1463040" y="3867911"/>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Forward vertical integration (external growth).</a:t>
            </a:r>
          </a:p>
        </p:txBody>
      </p:sp>
      <p:sp>
        <p:nvSpPr>
          <p:cNvPr id="16" name="Rounded Rectangle 15"/>
          <p:cNvSpPr/>
          <p:nvPr/>
        </p:nvSpPr>
        <p:spPr>
          <a:xfrm>
            <a:off x="548640" y="457200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77240" y="475488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1463040" y="4709160"/>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Give one advantage of internal growth over a takeover.</a:t>
            </a:r>
          </a:p>
        </p:txBody>
      </p:sp>
      <p:sp>
        <p:nvSpPr>
          <p:cNvPr id="19" name="TextBox 18"/>
          <p:cNvSpPr txBox="1"/>
          <p:nvPr/>
        </p:nvSpPr>
        <p:spPr>
          <a:xfrm>
            <a:off x="1463040" y="537667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Easier to control, lower cost, lower risk.</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1.3</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Economies of scale: why bigger can be cheaper</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16</a:t>
            </a:r>
          </a:p>
        </p:txBody>
      </p:sp>
      <p:sp>
        <p:nvSpPr>
          <p:cNvPr id="8" name="Rounded Rectangle 7"/>
          <p:cNvSpPr/>
          <p:nvPr/>
        </p:nvSpPr>
        <p:spPr>
          <a:xfrm>
            <a:off x="548640" y="1417320"/>
            <a:ext cx="11064240" cy="82296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1508760"/>
            <a:ext cx="10607040" cy="685800"/>
          </a:xfrm>
          <a:prstGeom prst="rect">
            <a:avLst/>
          </a:prstGeom>
          <a:noFill/>
        </p:spPr>
        <p:txBody>
          <a:bodyPr wrap="square" anchor="t" lIns="45720" rIns="45720">
            <a:spAutoFit/>
          </a:bodyPr>
          <a:lstStyle/>
          <a:p>
            <a:pPr algn="l">
              <a:lnSpc>
                <a:spcPct val="110000"/>
              </a:lnSpc>
              <a:spcAft>
                <a:spcPts val="600"/>
              </a:spcAft>
            </a:pPr>
            <a:r>
              <a:rPr sz="1800" b="1" i="0">
                <a:solidFill>
                  <a:srgbClr val="0E7C86"/>
                </a:solidFill>
                <a:latin typeface="Calibri"/>
              </a:rPr>
              <a:t>Definition  </a:t>
            </a:r>
            <a:r>
              <a:rPr sz="1800" b="0" i="0">
                <a:solidFill>
                  <a:srgbClr val="222B36"/>
                </a:solidFill>
                <a:latin typeface="Calibri"/>
              </a:rPr>
              <a:t>Factors that lead to a reduction in average (unit) costs as a business increases in size.</a:t>
            </a:r>
          </a:p>
        </p:txBody>
      </p:sp>
      <p:sp>
        <p:nvSpPr>
          <p:cNvPr id="10" name="Rounded Rectangle 9"/>
          <p:cNvSpPr/>
          <p:nvPr/>
        </p:nvSpPr>
        <p:spPr>
          <a:xfrm>
            <a:off x="548640" y="2514600"/>
            <a:ext cx="2103120" cy="2468880"/>
          </a:xfrm>
          <a:prstGeom prst="roundRect">
            <a:avLst>
              <a:gd name="adj" fmla="val 8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2514600"/>
            <a:ext cx="2103120" cy="6858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 y="2633472"/>
            <a:ext cx="1920240" cy="457200"/>
          </a:xfrm>
          <a:prstGeom prst="rect">
            <a:avLst/>
          </a:prstGeom>
          <a:noFill/>
        </p:spPr>
        <p:txBody>
          <a:bodyPr wrap="square" anchor="t" lIns="45720" rIns="45720">
            <a:spAutoFit/>
          </a:bodyPr>
          <a:lstStyle/>
          <a:p>
            <a:pPr algn="ctr">
              <a:lnSpc>
                <a:spcPct val="110000"/>
              </a:lnSpc>
              <a:spcAft>
                <a:spcPts val="600"/>
              </a:spcAft>
            </a:pPr>
            <a:r>
              <a:rPr sz="1700" b="1" i="0">
                <a:solidFill>
                  <a:srgbClr val="FFFFFF"/>
                </a:solidFill>
                <a:latin typeface="Calibri"/>
              </a:rPr>
              <a:t>Purchasing</a:t>
            </a:r>
          </a:p>
        </p:txBody>
      </p:sp>
      <p:sp>
        <p:nvSpPr>
          <p:cNvPr id="13" name="TextBox 12"/>
          <p:cNvSpPr txBox="1"/>
          <p:nvPr/>
        </p:nvSpPr>
        <p:spPr>
          <a:xfrm>
            <a:off x="685800" y="3337560"/>
            <a:ext cx="1828800" cy="1554480"/>
          </a:xfrm>
          <a:prstGeom prst="rect">
            <a:avLst/>
          </a:prstGeom>
          <a:noFill/>
        </p:spPr>
        <p:txBody>
          <a:bodyPr wrap="square" anchor="t" lIns="45720" rIns="45720">
            <a:spAutoFit/>
          </a:bodyPr>
          <a:lstStyle/>
          <a:p>
            <a:pPr algn="ctr">
              <a:lnSpc>
                <a:spcPct val="110000"/>
              </a:lnSpc>
              <a:spcAft>
                <a:spcPts val="600"/>
              </a:spcAft>
            </a:pPr>
            <a:r>
              <a:rPr sz="1400" b="0" i="0">
                <a:solidFill>
                  <a:srgbClr val="222B36"/>
                </a:solidFill>
                <a:latin typeface="Calibri"/>
              </a:rPr>
              <a:t>Bulk-buying discounts on fabric and zips</a:t>
            </a:r>
          </a:p>
        </p:txBody>
      </p:sp>
      <p:sp>
        <p:nvSpPr>
          <p:cNvPr id="14" name="Rounded Rectangle 13"/>
          <p:cNvSpPr/>
          <p:nvPr/>
        </p:nvSpPr>
        <p:spPr>
          <a:xfrm>
            <a:off x="2807208" y="2514600"/>
            <a:ext cx="2103120" cy="2468880"/>
          </a:xfrm>
          <a:prstGeom prst="roundRect">
            <a:avLst>
              <a:gd name="adj" fmla="val 8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2807208" y="2514600"/>
            <a:ext cx="2103120" cy="6858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2898648" y="2633472"/>
            <a:ext cx="1920240" cy="457200"/>
          </a:xfrm>
          <a:prstGeom prst="rect">
            <a:avLst/>
          </a:prstGeom>
          <a:noFill/>
        </p:spPr>
        <p:txBody>
          <a:bodyPr wrap="square" anchor="t" lIns="45720" rIns="45720">
            <a:spAutoFit/>
          </a:bodyPr>
          <a:lstStyle/>
          <a:p>
            <a:pPr algn="ctr">
              <a:lnSpc>
                <a:spcPct val="110000"/>
              </a:lnSpc>
              <a:spcAft>
                <a:spcPts val="600"/>
              </a:spcAft>
            </a:pPr>
            <a:r>
              <a:rPr sz="1700" b="1" i="0">
                <a:solidFill>
                  <a:srgbClr val="FFFFFF"/>
                </a:solidFill>
                <a:latin typeface="Calibri"/>
              </a:rPr>
              <a:t>Marketing</a:t>
            </a:r>
          </a:p>
        </p:txBody>
      </p:sp>
      <p:sp>
        <p:nvSpPr>
          <p:cNvPr id="17" name="TextBox 16"/>
          <p:cNvSpPr txBox="1"/>
          <p:nvPr/>
        </p:nvSpPr>
        <p:spPr>
          <a:xfrm>
            <a:off x="2944368" y="3337560"/>
            <a:ext cx="1828800" cy="1554480"/>
          </a:xfrm>
          <a:prstGeom prst="rect">
            <a:avLst/>
          </a:prstGeom>
          <a:noFill/>
        </p:spPr>
        <p:txBody>
          <a:bodyPr wrap="square" anchor="t" lIns="45720" rIns="45720">
            <a:spAutoFit/>
          </a:bodyPr>
          <a:lstStyle/>
          <a:p>
            <a:pPr algn="ctr">
              <a:lnSpc>
                <a:spcPct val="110000"/>
              </a:lnSpc>
              <a:spcAft>
                <a:spcPts val="600"/>
              </a:spcAft>
            </a:pPr>
            <a:r>
              <a:rPr sz="1400" b="0" i="0">
                <a:solidFill>
                  <a:srgbClr val="222B36"/>
                </a:solidFill>
                <a:latin typeface="Calibri"/>
              </a:rPr>
              <a:t>Advertising costs spread over more bags</a:t>
            </a:r>
          </a:p>
        </p:txBody>
      </p:sp>
      <p:sp>
        <p:nvSpPr>
          <p:cNvPr id="18" name="Rounded Rectangle 17"/>
          <p:cNvSpPr/>
          <p:nvPr/>
        </p:nvSpPr>
        <p:spPr>
          <a:xfrm>
            <a:off x="5065776" y="2514600"/>
            <a:ext cx="2103120" cy="2468880"/>
          </a:xfrm>
          <a:prstGeom prst="roundRect">
            <a:avLst>
              <a:gd name="adj" fmla="val 8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065776" y="2514600"/>
            <a:ext cx="2103120" cy="6858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157216" y="2633472"/>
            <a:ext cx="1920240" cy="457200"/>
          </a:xfrm>
          <a:prstGeom prst="rect">
            <a:avLst/>
          </a:prstGeom>
          <a:noFill/>
        </p:spPr>
        <p:txBody>
          <a:bodyPr wrap="square" anchor="t" lIns="45720" rIns="45720">
            <a:spAutoFit/>
          </a:bodyPr>
          <a:lstStyle/>
          <a:p>
            <a:pPr algn="ctr">
              <a:lnSpc>
                <a:spcPct val="110000"/>
              </a:lnSpc>
              <a:spcAft>
                <a:spcPts val="600"/>
              </a:spcAft>
            </a:pPr>
            <a:r>
              <a:rPr sz="1700" b="1" i="0">
                <a:solidFill>
                  <a:srgbClr val="FFFFFF"/>
                </a:solidFill>
                <a:latin typeface="Calibri"/>
              </a:rPr>
              <a:t>Financial</a:t>
            </a:r>
          </a:p>
        </p:txBody>
      </p:sp>
      <p:sp>
        <p:nvSpPr>
          <p:cNvPr id="21" name="TextBox 20"/>
          <p:cNvSpPr txBox="1"/>
          <p:nvPr/>
        </p:nvSpPr>
        <p:spPr>
          <a:xfrm>
            <a:off x="5202936" y="3337560"/>
            <a:ext cx="1828800" cy="1554480"/>
          </a:xfrm>
          <a:prstGeom prst="rect">
            <a:avLst/>
          </a:prstGeom>
          <a:noFill/>
        </p:spPr>
        <p:txBody>
          <a:bodyPr wrap="square" anchor="t" lIns="45720" rIns="45720">
            <a:spAutoFit/>
          </a:bodyPr>
          <a:lstStyle/>
          <a:p>
            <a:pPr algn="ctr">
              <a:lnSpc>
                <a:spcPct val="110000"/>
              </a:lnSpc>
              <a:spcAft>
                <a:spcPts val="600"/>
              </a:spcAft>
            </a:pPr>
            <a:r>
              <a:rPr sz="1400" b="0" i="0">
                <a:solidFill>
                  <a:srgbClr val="222B36"/>
                </a:solidFill>
                <a:latin typeface="Calibri"/>
              </a:rPr>
              <a:t>Banks lend more cheaply to large firms</a:t>
            </a:r>
          </a:p>
        </p:txBody>
      </p:sp>
      <p:sp>
        <p:nvSpPr>
          <p:cNvPr id="22" name="Rounded Rectangle 21"/>
          <p:cNvSpPr/>
          <p:nvPr/>
        </p:nvSpPr>
        <p:spPr>
          <a:xfrm>
            <a:off x="7324344" y="2514600"/>
            <a:ext cx="2103120" cy="2468880"/>
          </a:xfrm>
          <a:prstGeom prst="roundRect">
            <a:avLst>
              <a:gd name="adj" fmla="val 8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324344" y="2514600"/>
            <a:ext cx="2103120" cy="6858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415783" y="2633472"/>
            <a:ext cx="1920240" cy="457200"/>
          </a:xfrm>
          <a:prstGeom prst="rect">
            <a:avLst/>
          </a:prstGeom>
          <a:noFill/>
        </p:spPr>
        <p:txBody>
          <a:bodyPr wrap="square" anchor="t" lIns="45720" rIns="45720">
            <a:spAutoFit/>
          </a:bodyPr>
          <a:lstStyle/>
          <a:p>
            <a:pPr algn="ctr">
              <a:lnSpc>
                <a:spcPct val="110000"/>
              </a:lnSpc>
              <a:spcAft>
                <a:spcPts val="600"/>
              </a:spcAft>
            </a:pPr>
            <a:r>
              <a:rPr sz="1700" b="1" i="0">
                <a:solidFill>
                  <a:srgbClr val="FFFFFF"/>
                </a:solidFill>
                <a:latin typeface="Calibri"/>
              </a:rPr>
              <a:t>Managerial</a:t>
            </a:r>
          </a:p>
        </p:txBody>
      </p:sp>
      <p:sp>
        <p:nvSpPr>
          <p:cNvPr id="25" name="TextBox 24"/>
          <p:cNvSpPr txBox="1"/>
          <p:nvPr/>
        </p:nvSpPr>
        <p:spPr>
          <a:xfrm>
            <a:off x="7461504" y="3337560"/>
            <a:ext cx="1828800" cy="1554480"/>
          </a:xfrm>
          <a:prstGeom prst="rect">
            <a:avLst/>
          </a:prstGeom>
          <a:noFill/>
        </p:spPr>
        <p:txBody>
          <a:bodyPr wrap="square" anchor="t" lIns="45720" rIns="45720">
            <a:spAutoFit/>
          </a:bodyPr>
          <a:lstStyle/>
          <a:p>
            <a:pPr algn="ctr">
              <a:lnSpc>
                <a:spcPct val="110000"/>
              </a:lnSpc>
              <a:spcAft>
                <a:spcPts val="600"/>
              </a:spcAft>
            </a:pPr>
            <a:r>
              <a:rPr sz="1400" b="0" i="0">
                <a:solidFill>
                  <a:srgbClr val="222B36"/>
                </a:solidFill>
                <a:latin typeface="Calibri"/>
              </a:rPr>
              <a:t>Can afford specialist managers</a:t>
            </a:r>
          </a:p>
        </p:txBody>
      </p:sp>
      <p:sp>
        <p:nvSpPr>
          <p:cNvPr id="26" name="Rounded Rectangle 25"/>
          <p:cNvSpPr/>
          <p:nvPr/>
        </p:nvSpPr>
        <p:spPr>
          <a:xfrm>
            <a:off x="9582912" y="2514600"/>
            <a:ext cx="2103120" cy="2468880"/>
          </a:xfrm>
          <a:prstGeom prst="roundRect">
            <a:avLst>
              <a:gd name="adj" fmla="val 8000"/>
            </a:avLst>
          </a:prstGeom>
          <a:solidFill>
            <a:srgbClr val="FFFFFF"/>
          </a:solidFill>
          <a:ln w="19050">
            <a:solidFill>
              <a:srgbClr val="0E7C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9582912" y="2514600"/>
            <a:ext cx="2103120" cy="6858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674352" y="2633472"/>
            <a:ext cx="1920240" cy="457200"/>
          </a:xfrm>
          <a:prstGeom prst="rect">
            <a:avLst/>
          </a:prstGeom>
          <a:noFill/>
        </p:spPr>
        <p:txBody>
          <a:bodyPr wrap="square" anchor="t" lIns="45720" rIns="45720">
            <a:spAutoFit/>
          </a:bodyPr>
          <a:lstStyle/>
          <a:p>
            <a:pPr algn="ctr">
              <a:lnSpc>
                <a:spcPct val="110000"/>
              </a:lnSpc>
              <a:spcAft>
                <a:spcPts val="600"/>
              </a:spcAft>
            </a:pPr>
            <a:r>
              <a:rPr sz="1700" b="1" i="0">
                <a:solidFill>
                  <a:srgbClr val="FFFFFF"/>
                </a:solidFill>
                <a:latin typeface="Calibri"/>
              </a:rPr>
              <a:t>Technical</a:t>
            </a:r>
          </a:p>
        </p:txBody>
      </p:sp>
      <p:sp>
        <p:nvSpPr>
          <p:cNvPr id="29" name="TextBox 28"/>
          <p:cNvSpPr txBox="1"/>
          <p:nvPr/>
        </p:nvSpPr>
        <p:spPr>
          <a:xfrm>
            <a:off x="9720072" y="3337560"/>
            <a:ext cx="1828800" cy="1554480"/>
          </a:xfrm>
          <a:prstGeom prst="rect">
            <a:avLst/>
          </a:prstGeom>
          <a:noFill/>
        </p:spPr>
        <p:txBody>
          <a:bodyPr wrap="square" anchor="t" lIns="45720" rIns="45720">
            <a:spAutoFit/>
          </a:bodyPr>
          <a:lstStyle/>
          <a:p>
            <a:pPr algn="ctr">
              <a:lnSpc>
                <a:spcPct val="110000"/>
              </a:lnSpc>
              <a:spcAft>
                <a:spcPts val="600"/>
              </a:spcAft>
            </a:pPr>
            <a:r>
              <a:rPr sz="1400" b="0" i="0">
                <a:solidFill>
                  <a:srgbClr val="222B36"/>
                </a:solidFill>
                <a:latin typeface="Calibri"/>
              </a:rPr>
              <a:t>Can use large, efficient machines</a:t>
            </a:r>
          </a:p>
        </p:txBody>
      </p:sp>
      <p:sp>
        <p:nvSpPr>
          <p:cNvPr id="30" name="Rounded Rectangle 29"/>
          <p:cNvSpPr/>
          <p:nvPr/>
        </p:nvSpPr>
        <p:spPr>
          <a:xfrm>
            <a:off x="548640" y="5212080"/>
            <a:ext cx="11064240" cy="91440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22960" y="5303520"/>
            <a:ext cx="10607040" cy="77724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Remember: </a:t>
            </a:r>
            <a:r>
              <a:rPr sz="1700" b="0" i="0">
                <a:solidFill>
                  <a:srgbClr val="FFFFFF"/>
                </a:solidFill>
                <a:latin typeface="Calibri"/>
              </a:rPr>
              <a:t>total costs rise as output rises. What falls is the AVERAGE cost of each unit.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1.3</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Diseconomies of scale: when bigger costs more</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17</a:t>
            </a:r>
          </a:p>
        </p:txBody>
      </p:sp>
      <p:graphicFrame>
        <p:nvGraphicFramePr>
          <p:cNvPr id="8" name="Chart 7"/>
          <p:cNvGraphicFramePr>
            <a:graphicFrameLocks noGrp="1"/>
          </p:cNvGraphicFramePr>
          <p:nvPr/>
        </p:nvGraphicFramePr>
        <p:xfrm>
          <a:off x="548640" y="1463040"/>
          <a:ext cx="5303520" cy="3840480"/>
        </p:xfrm>
        <a:graphic>
          <a:graphicData uri="http://schemas.openxmlformats.org/drawingml/2006/chart">
            <c:chart xmlns:c="http://schemas.openxmlformats.org/drawingml/2006/chart" r:id="rId2"/>
          </a:graphicData>
        </a:graphic>
      </p:graphicFrame>
      <p:sp>
        <p:nvSpPr>
          <p:cNvPr id="9" name="TextBox 8"/>
          <p:cNvSpPr txBox="1"/>
          <p:nvPr/>
        </p:nvSpPr>
        <p:spPr>
          <a:xfrm>
            <a:off x="731520" y="5349240"/>
            <a:ext cx="2377440" cy="365760"/>
          </a:xfrm>
          <a:prstGeom prst="rect">
            <a:avLst/>
          </a:prstGeom>
          <a:noFill/>
        </p:spPr>
        <p:txBody>
          <a:bodyPr wrap="square" anchor="t" lIns="45720" rIns="45720">
            <a:spAutoFit/>
          </a:bodyPr>
          <a:lstStyle/>
          <a:p>
            <a:pPr algn="l">
              <a:lnSpc>
                <a:spcPct val="110000"/>
              </a:lnSpc>
              <a:spcAft>
                <a:spcPts val="600"/>
              </a:spcAft>
            </a:pPr>
            <a:r>
              <a:rPr sz="1300" b="1" i="0">
                <a:solidFill>
                  <a:srgbClr val="2E8B57"/>
                </a:solidFill>
                <a:latin typeface="Calibri"/>
              </a:rPr>
              <a:t>◀ economies of scale</a:t>
            </a:r>
          </a:p>
        </p:txBody>
      </p:sp>
      <p:sp>
        <p:nvSpPr>
          <p:cNvPr id="10" name="TextBox 9"/>
          <p:cNvSpPr txBox="1"/>
          <p:nvPr/>
        </p:nvSpPr>
        <p:spPr>
          <a:xfrm>
            <a:off x="3474720" y="5349240"/>
            <a:ext cx="2377440" cy="365760"/>
          </a:xfrm>
          <a:prstGeom prst="rect">
            <a:avLst/>
          </a:prstGeom>
          <a:noFill/>
        </p:spPr>
        <p:txBody>
          <a:bodyPr wrap="square" anchor="t" lIns="45720" rIns="45720">
            <a:spAutoFit/>
          </a:bodyPr>
          <a:lstStyle/>
          <a:p>
            <a:pPr algn="r">
              <a:lnSpc>
                <a:spcPct val="110000"/>
              </a:lnSpc>
              <a:spcAft>
                <a:spcPts val="600"/>
              </a:spcAft>
            </a:pPr>
            <a:r>
              <a:rPr sz="1300" b="1" i="0">
                <a:solidFill>
                  <a:srgbClr val="C0392B"/>
                </a:solidFill>
                <a:latin typeface="Calibri"/>
              </a:rPr>
              <a:t>diseconomies ▶</a:t>
            </a:r>
          </a:p>
        </p:txBody>
      </p:sp>
      <p:sp>
        <p:nvSpPr>
          <p:cNvPr id="11" name="TextBox 10"/>
          <p:cNvSpPr txBox="1"/>
          <p:nvPr/>
        </p:nvSpPr>
        <p:spPr>
          <a:xfrm>
            <a:off x="731520" y="1417320"/>
            <a:ext cx="2743200" cy="365760"/>
          </a:xfrm>
          <a:prstGeom prst="rect">
            <a:avLst/>
          </a:prstGeom>
          <a:noFill/>
        </p:spPr>
        <p:txBody>
          <a:bodyPr wrap="square" anchor="t" lIns="45720" rIns="45720">
            <a:spAutoFit/>
          </a:bodyPr>
          <a:lstStyle/>
          <a:p>
            <a:pPr algn="l">
              <a:lnSpc>
                <a:spcPct val="110000"/>
              </a:lnSpc>
              <a:spcAft>
                <a:spcPts val="600"/>
              </a:spcAft>
            </a:pPr>
            <a:r>
              <a:rPr sz="1200" b="0" i="0">
                <a:solidFill>
                  <a:srgbClr val="6B7785"/>
                </a:solidFill>
                <a:latin typeface="Calibri"/>
              </a:rPr>
              <a:t>Average cost</a:t>
            </a:r>
          </a:p>
        </p:txBody>
      </p:sp>
      <p:sp>
        <p:nvSpPr>
          <p:cNvPr id="12" name="TextBox 11"/>
          <p:cNvSpPr txBox="1"/>
          <p:nvPr/>
        </p:nvSpPr>
        <p:spPr>
          <a:xfrm>
            <a:off x="4480560" y="5715000"/>
            <a:ext cx="1463040" cy="365760"/>
          </a:xfrm>
          <a:prstGeom prst="rect">
            <a:avLst/>
          </a:prstGeom>
          <a:noFill/>
        </p:spPr>
        <p:txBody>
          <a:bodyPr wrap="square" anchor="t" lIns="45720" rIns="45720">
            <a:spAutoFit/>
          </a:bodyPr>
          <a:lstStyle/>
          <a:p>
            <a:pPr algn="l">
              <a:lnSpc>
                <a:spcPct val="110000"/>
              </a:lnSpc>
              <a:spcAft>
                <a:spcPts val="600"/>
              </a:spcAft>
            </a:pPr>
            <a:r>
              <a:rPr sz="1200" b="0" i="0">
                <a:solidFill>
                  <a:srgbClr val="6B7785"/>
                </a:solidFill>
                <a:latin typeface="Calibri"/>
              </a:rPr>
              <a:t>Output →</a:t>
            </a:r>
          </a:p>
        </p:txBody>
      </p:sp>
      <p:sp>
        <p:nvSpPr>
          <p:cNvPr id="13" name="Rounded Rectangle 12"/>
          <p:cNvSpPr/>
          <p:nvPr/>
        </p:nvSpPr>
        <p:spPr>
          <a:xfrm>
            <a:off x="6172200" y="1463040"/>
            <a:ext cx="5440680" cy="9601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72200" y="1463040"/>
            <a:ext cx="109728" cy="960120"/>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46520" y="1536192"/>
            <a:ext cx="5029200" cy="365760"/>
          </a:xfrm>
          <a:prstGeom prst="rect">
            <a:avLst/>
          </a:prstGeom>
          <a:noFill/>
        </p:spPr>
        <p:txBody>
          <a:bodyPr wrap="square" anchor="t" lIns="45720" rIns="45720">
            <a:spAutoFit/>
          </a:bodyPr>
          <a:lstStyle/>
          <a:p>
            <a:pPr algn="l">
              <a:lnSpc>
                <a:spcPct val="110000"/>
              </a:lnSpc>
              <a:spcAft>
                <a:spcPts val="600"/>
              </a:spcAft>
            </a:pPr>
            <a:r>
              <a:rPr sz="1600" b="1" i="0">
                <a:solidFill>
                  <a:srgbClr val="C0392B"/>
                </a:solidFill>
                <a:latin typeface="Calibri"/>
              </a:rPr>
              <a:t>Poor communication</a:t>
            </a:r>
          </a:p>
        </p:txBody>
      </p:sp>
      <p:sp>
        <p:nvSpPr>
          <p:cNvPr id="16" name="TextBox 15"/>
          <p:cNvSpPr txBox="1"/>
          <p:nvPr/>
        </p:nvSpPr>
        <p:spPr>
          <a:xfrm>
            <a:off x="6446520" y="1920240"/>
            <a:ext cx="5029200" cy="45720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More levels and sites, so messages are slow or distorted</a:t>
            </a:r>
          </a:p>
        </p:txBody>
      </p:sp>
      <p:sp>
        <p:nvSpPr>
          <p:cNvPr id="17" name="Rounded Rectangle 16"/>
          <p:cNvSpPr/>
          <p:nvPr/>
        </p:nvSpPr>
        <p:spPr>
          <a:xfrm>
            <a:off x="6172200" y="2560320"/>
            <a:ext cx="5440680" cy="9601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6172200" y="2560320"/>
            <a:ext cx="109728" cy="960120"/>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46520" y="2633472"/>
            <a:ext cx="5029200" cy="365760"/>
          </a:xfrm>
          <a:prstGeom prst="rect">
            <a:avLst/>
          </a:prstGeom>
          <a:noFill/>
        </p:spPr>
        <p:txBody>
          <a:bodyPr wrap="square" anchor="t" lIns="45720" rIns="45720">
            <a:spAutoFit/>
          </a:bodyPr>
          <a:lstStyle/>
          <a:p>
            <a:pPr algn="l">
              <a:lnSpc>
                <a:spcPct val="110000"/>
              </a:lnSpc>
              <a:spcAft>
                <a:spcPts val="600"/>
              </a:spcAft>
            </a:pPr>
            <a:r>
              <a:rPr sz="1600" b="1" i="0">
                <a:solidFill>
                  <a:srgbClr val="C0392B"/>
                </a:solidFill>
                <a:latin typeface="Calibri"/>
              </a:rPr>
              <a:t>Lack of coordination</a:t>
            </a:r>
          </a:p>
        </p:txBody>
      </p:sp>
      <p:sp>
        <p:nvSpPr>
          <p:cNvPr id="20" name="TextBox 19"/>
          <p:cNvSpPr txBox="1"/>
          <p:nvPr/>
        </p:nvSpPr>
        <p:spPr>
          <a:xfrm>
            <a:off x="6446520" y="3017520"/>
            <a:ext cx="5029200" cy="45720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Managers lose track of what each part is doing</a:t>
            </a:r>
          </a:p>
        </p:txBody>
      </p:sp>
      <p:sp>
        <p:nvSpPr>
          <p:cNvPr id="21" name="Rounded Rectangle 20"/>
          <p:cNvSpPr/>
          <p:nvPr/>
        </p:nvSpPr>
        <p:spPr>
          <a:xfrm>
            <a:off x="6172200" y="3657600"/>
            <a:ext cx="5440680" cy="9601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172200" y="3657600"/>
            <a:ext cx="109728" cy="960120"/>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46520" y="3730752"/>
            <a:ext cx="5029200" cy="365760"/>
          </a:xfrm>
          <a:prstGeom prst="rect">
            <a:avLst/>
          </a:prstGeom>
          <a:noFill/>
        </p:spPr>
        <p:txBody>
          <a:bodyPr wrap="square" anchor="t" lIns="45720" rIns="45720">
            <a:spAutoFit/>
          </a:bodyPr>
          <a:lstStyle/>
          <a:p>
            <a:pPr algn="l">
              <a:lnSpc>
                <a:spcPct val="110000"/>
              </a:lnSpc>
              <a:spcAft>
                <a:spcPts val="600"/>
              </a:spcAft>
            </a:pPr>
            <a:r>
              <a:rPr sz="1600" b="1" i="0">
                <a:solidFill>
                  <a:srgbClr val="C0392B"/>
                </a:solidFill>
                <a:latin typeface="Calibri"/>
              </a:rPr>
              <a:t>Low morale</a:t>
            </a:r>
          </a:p>
        </p:txBody>
      </p:sp>
      <p:sp>
        <p:nvSpPr>
          <p:cNvPr id="24" name="TextBox 23"/>
          <p:cNvSpPr txBox="1"/>
          <p:nvPr/>
        </p:nvSpPr>
        <p:spPr>
          <a:xfrm>
            <a:off x="6446520" y="4114800"/>
            <a:ext cx="5029200" cy="45720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Workers feel unimportant, so productivity falls</a:t>
            </a:r>
          </a:p>
        </p:txBody>
      </p:sp>
      <p:sp>
        <p:nvSpPr>
          <p:cNvPr id="25" name="Rounded Rectangle 24"/>
          <p:cNvSpPr/>
          <p:nvPr/>
        </p:nvSpPr>
        <p:spPr>
          <a:xfrm>
            <a:off x="6172200" y="4754879"/>
            <a:ext cx="5440680" cy="9601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172200" y="4754879"/>
            <a:ext cx="109728" cy="960120"/>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46520" y="4828031"/>
            <a:ext cx="5029200" cy="365760"/>
          </a:xfrm>
          <a:prstGeom prst="rect">
            <a:avLst/>
          </a:prstGeom>
          <a:noFill/>
        </p:spPr>
        <p:txBody>
          <a:bodyPr wrap="square" anchor="t" lIns="45720" rIns="45720">
            <a:spAutoFit/>
          </a:bodyPr>
          <a:lstStyle/>
          <a:p>
            <a:pPr algn="l">
              <a:lnSpc>
                <a:spcPct val="110000"/>
              </a:lnSpc>
              <a:spcAft>
                <a:spcPts val="600"/>
              </a:spcAft>
            </a:pPr>
            <a:r>
              <a:rPr sz="1600" b="1" i="0">
                <a:solidFill>
                  <a:srgbClr val="C0392B"/>
                </a:solidFill>
                <a:latin typeface="Calibri"/>
              </a:rPr>
              <a:t>Slow decisions</a:t>
            </a:r>
          </a:p>
        </p:txBody>
      </p:sp>
      <p:sp>
        <p:nvSpPr>
          <p:cNvPr id="28" name="TextBox 27"/>
          <p:cNvSpPr txBox="1"/>
          <p:nvPr/>
        </p:nvSpPr>
        <p:spPr>
          <a:xfrm>
            <a:off x="6446520" y="5212079"/>
            <a:ext cx="5029200" cy="45720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More people must agree before anything changes</a:t>
            </a:r>
          </a:p>
        </p:txBody>
      </p:sp>
      <p:sp>
        <p:nvSpPr>
          <p:cNvPr id="29" name="TextBox 28"/>
          <p:cNvSpPr txBox="1"/>
          <p:nvPr/>
        </p:nvSpPr>
        <p:spPr>
          <a:xfrm>
            <a:off x="6172200" y="5897880"/>
            <a:ext cx="5486400" cy="365760"/>
          </a:xfrm>
          <a:prstGeom prst="rect">
            <a:avLst/>
          </a:prstGeom>
          <a:noFill/>
        </p:spPr>
        <p:txBody>
          <a:bodyPr wrap="square" anchor="t" lIns="45720" rIns="45720">
            <a:spAutoFit/>
          </a:bodyPr>
          <a:lstStyle/>
          <a:p>
            <a:pPr algn="l">
              <a:lnSpc>
                <a:spcPct val="110000"/>
              </a:lnSpc>
              <a:spcAft>
                <a:spcPts val="600"/>
              </a:spcAft>
            </a:pPr>
            <a:r>
              <a:rPr sz="1300" b="1" i="0">
                <a:solidFill>
                  <a:srgbClr val="1F3A5F"/>
                </a:solidFill>
                <a:latin typeface="Calibri"/>
              </a:rPr>
              <a:t>Definition: factors that increase average costs as a business grows beyond a certain size.</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1.3</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Why do some businesses stay small?</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18</a:t>
            </a:r>
          </a:p>
        </p:txBody>
      </p:sp>
      <p:sp>
        <p:nvSpPr>
          <p:cNvPr id="8" name="Rounded Rectangle 7"/>
          <p:cNvSpPr/>
          <p:nvPr/>
        </p:nvSpPr>
        <p:spPr>
          <a:xfrm>
            <a:off x="548640" y="1463040"/>
            <a:ext cx="5440680" cy="11887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31520" y="1847088"/>
            <a:ext cx="45720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371600" y="1600200"/>
            <a:ext cx="4480560" cy="41148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Owner’s choice</a:t>
            </a:r>
          </a:p>
        </p:txBody>
      </p:sp>
      <p:sp>
        <p:nvSpPr>
          <p:cNvPr id="11" name="TextBox 10"/>
          <p:cNvSpPr txBox="1"/>
          <p:nvPr/>
        </p:nvSpPr>
        <p:spPr>
          <a:xfrm>
            <a:off x="1371600" y="2029968"/>
            <a:ext cx="4480560" cy="5486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wants control, less stress, a lifestyle business</a:t>
            </a:r>
          </a:p>
        </p:txBody>
      </p:sp>
      <p:sp>
        <p:nvSpPr>
          <p:cNvPr id="12" name="Rounded Rectangle 11"/>
          <p:cNvSpPr/>
          <p:nvPr/>
        </p:nvSpPr>
        <p:spPr>
          <a:xfrm>
            <a:off x="6172200" y="1463040"/>
            <a:ext cx="5440680" cy="11887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6355080" y="1847088"/>
            <a:ext cx="45720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4" name="TextBox 13"/>
          <p:cNvSpPr txBox="1"/>
          <p:nvPr/>
        </p:nvSpPr>
        <p:spPr>
          <a:xfrm>
            <a:off x="6995160" y="1600200"/>
            <a:ext cx="4480560" cy="41148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Small or niche market</a:t>
            </a:r>
          </a:p>
        </p:txBody>
      </p:sp>
      <p:sp>
        <p:nvSpPr>
          <p:cNvPr id="15" name="TextBox 14"/>
          <p:cNvSpPr txBox="1"/>
          <p:nvPr/>
        </p:nvSpPr>
        <p:spPr>
          <a:xfrm>
            <a:off x="6995160" y="2029968"/>
            <a:ext cx="4480560" cy="5486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not enough customers to grow</a:t>
            </a:r>
          </a:p>
        </p:txBody>
      </p:sp>
      <p:sp>
        <p:nvSpPr>
          <p:cNvPr id="16" name="Rounded Rectangle 15"/>
          <p:cNvSpPr/>
          <p:nvPr/>
        </p:nvSpPr>
        <p:spPr>
          <a:xfrm>
            <a:off x="548640" y="2788920"/>
            <a:ext cx="5440680" cy="11887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31520" y="3172968"/>
            <a:ext cx="45720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1371600" y="2926079"/>
            <a:ext cx="4480560" cy="41148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Personal service</a:t>
            </a:r>
          </a:p>
        </p:txBody>
      </p:sp>
      <p:sp>
        <p:nvSpPr>
          <p:cNvPr id="19" name="TextBox 18"/>
          <p:cNvSpPr txBox="1"/>
          <p:nvPr/>
        </p:nvSpPr>
        <p:spPr>
          <a:xfrm>
            <a:off x="1371600" y="3355848"/>
            <a:ext cx="4480560" cy="5486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customers value knowing the owner</a:t>
            </a:r>
          </a:p>
        </p:txBody>
      </p:sp>
      <p:sp>
        <p:nvSpPr>
          <p:cNvPr id="20" name="Rounded Rectangle 19"/>
          <p:cNvSpPr/>
          <p:nvPr/>
        </p:nvSpPr>
        <p:spPr>
          <a:xfrm>
            <a:off x="6172200" y="2788920"/>
            <a:ext cx="5440680" cy="11887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355080" y="3172968"/>
            <a:ext cx="45720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4</a:t>
            </a:r>
          </a:p>
        </p:txBody>
      </p:sp>
      <p:sp>
        <p:nvSpPr>
          <p:cNvPr id="22" name="TextBox 21"/>
          <p:cNvSpPr txBox="1"/>
          <p:nvPr/>
        </p:nvSpPr>
        <p:spPr>
          <a:xfrm>
            <a:off x="6995160" y="2926079"/>
            <a:ext cx="4480560" cy="41148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Lack of finance</a:t>
            </a:r>
          </a:p>
        </p:txBody>
      </p:sp>
      <p:sp>
        <p:nvSpPr>
          <p:cNvPr id="23" name="TextBox 22"/>
          <p:cNvSpPr txBox="1"/>
          <p:nvPr/>
        </p:nvSpPr>
        <p:spPr>
          <a:xfrm>
            <a:off x="6995160" y="3355848"/>
            <a:ext cx="4480560" cy="5486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banks won’t lend enough</a:t>
            </a:r>
          </a:p>
        </p:txBody>
      </p:sp>
      <p:sp>
        <p:nvSpPr>
          <p:cNvPr id="24" name="Rounded Rectangle 23"/>
          <p:cNvSpPr/>
          <p:nvPr/>
        </p:nvSpPr>
        <p:spPr>
          <a:xfrm>
            <a:off x="548640" y="4114800"/>
            <a:ext cx="5440680" cy="11887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731520" y="4498848"/>
            <a:ext cx="45720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5</a:t>
            </a:r>
          </a:p>
        </p:txBody>
      </p:sp>
      <p:sp>
        <p:nvSpPr>
          <p:cNvPr id="26" name="TextBox 25"/>
          <p:cNvSpPr txBox="1"/>
          <p:nvPr/>
        </p:nvSpPr>
        <p:spPr>
          <a:xfrm>
            <a:off x="1371600" y="4251960"/>
            <a:ext cx="4480560" cy="41148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Avoid diseconomies</a:t>
            </a:r>
          </a:p>
        </p:txBody>
      </p:sp>
      <p:sp>
        <p:nvSpPr>
          <p:cNvPr id="27" name="TextBox 26"/>
          <p:cNvSpPr txBox="1"/>
          <p:nvPr/>
        </p:nvSpPr>
        <p:spPr>
          <a:xfrm>
            <a:off x="1371600" y="4681728"/>
            <a:ext cx="4480560" cy="5486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stays efficient and easy to manage</a:t>
            </a:r>
          </a:p>
        </p:txBody>
      </p:sp>
      <p:sp>
        <p:nvSpPr>
          <p:cNvPr id="28" name="Rounded Rectangle 27"/>
          <p:cNvSpPr/>
          <p:nvPr/>
        </p:nvSpPr>
        <p:spPr>
          <a:xfrm>
            <a:off x="6172200" y="4114800"/>
            <a:ext cx="5440680" cy="118872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6355080" y="4498848"/>
            <a:ext cx="45720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6</a:t>
            </a:r>
          </a:p>
        </p:txBody>
      </p:sp>
      <p:sp>
        <p:nvSpPr>
          <p:cNvPr id="30" name="TextBox 29"/>
          <p:cNvSpPr txBox="1"/>
          <p:nvPr/>
        </p:nvSpPr>
        <p:spPr>
          <a:xfrm>
            <a:off x="6995160" y="4251960"/>
            <a:ext cx="4480560" cy="411480"/>
          </a:xfrm>
          <a:prstGeom prst="rect">
            <a:avLst/>
          </a:prstGeom>
          <a:noFill/>
        </p:spPr>
        <p:txBody>
          <a:bodyPr wrap="square" anchor="t" lIns="45720" rIns="45720">
            <a:spAutoFit/>
          </a:bodyPr>
          <a:lstStyle/>
          <a:p>
            <a:pPr algn="l">
              <a:lnSpc>
                <a:spcPct val="110000"/>
              </a:lnSpc>
              <a:spcAft>
                <a:spcPts val="600"/>
              </a:spcAft>
            </a:pPr>
            <a:r>
              <a:rPr sz="1700" b="1" i="0">
                <a:solidFill>
                  <a:srgbClr val="1F3A5F"/>
                </a:solidFill>
                <a:latin typeface="Calibri"/>
              </a:rPr>
              <a:t>Lack of skills</a:t>
            </a:r>
          </a:p>
        </p:txBody>
      </p:sp>
      <p:sp>
        <p:nvSpPr>
          <p:cNvPr id="31" name="TextBox 30"/>
          <p:cNvSpPr txBox="1"/>
          <p:nvPr/>
        </p:nvSpPr>
        <p:spPr>
          <a:xfrm>
            <a:off x="6995160" y="4681728"/>
            <a:ext cx="4480560" cy="54864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owner cannot manage a large team</a:t>
            </a:r>
          </a:p>
        </p:txBody>
      </p:sp>
      <p:sp>
        <p:nvSpPr>
          <p:cNvPr id="32" name="TextBox 31"/>
          <p:cNvSpPr txBox="1"/>
          <p:nvPr/>
        </p:nvSpPr>
        <p:spPr>
          <a:xfrm>
            <a:off x="548640" y="5486400"/>
            <a:ext cx="10972800" cy="731520"/>
          </a:xfrm>
          <a:prstGeom prst="rect">
            <a:avLst/>
          </a:prstGeom>
          <a:noFill/>
        </p:spPr>
        <p:txBody>
          <a:bodyPr wrap="square" anchor="t" lIns="45720" rIns="45720">
            <a:spAutoFit/>
          </a:bodyPr>
          <a:lstStyle/>
          <a:p>
            <a:pPr algn="l">
              <a:lnSpc>
                <a:spcPct val="110000"/>
              </a:lnSpc>
              <a:spcAft>
                <a:spcPts val="600"/>
              </a:spcAft>
            </a:pPr>
            <a:r>
              <a:rPr sz="1500" b="1" i="0">
                <a:solidFill>
                  <a:srgbClr val="E0A526"/>
                </a:solidFill>
                <a:latin typeface="Calibri"/>
              </a:rPr>
              <a:t>Which is most important? </a:t>
            </a:r>
            <a:r>
              <a:rPr sz="1500" b="0" i="0">
                <a:solidFill>
                  <a:srgbClr val="222B36"/>
                </a:solidFill>
                <a:latin typeface="Calibri"/>
              </a:rPr>
              <a:t>Usually the owner’s own objectives, because many small firms could grow but choose not to. But if the market is tiny, growth is impossible whatever the owner wants.</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CHUNK 3 · SYLLABUS 1.3</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Why do businesses fail?</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19</a:t>
            </a:r>
          </a:p>
        </p:txBody>
      </p:sp>
      <p:sp>
        <p:nvSpPr>
          <p:cNvPr id="8" name="Rounded Rectangle 7"/>
          <p:cNvSpPr/>
          <p:nvPr/>
        </p:nvSpPr>
        <p:spPr>
          <a:xfrm>
            <a:off x="548640" y="1463040"/>
            <a:ext cx="5440680" cy="365760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5440680" cy="73152"/>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Why businesses fail</a:t>
            </a:r>
          </a:p>
        </p:txBody>
      </p:sp>
      <p:sp>
        <p:nvSpPr>
          <p:cNvPr id="11" name="TextBox 10"/>
          <p:cNvSpPr txBox="1"/>
          <p:nvPr/>
        </p:nvSpPr>
        <p:spPr>
          <a:xfrm>
            <a:off x="731520" y="2103120"/>
            <a:ext cx="5074920" cy="292608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 Poor management or planning</a:t>
            </a:r>
          </a:p>
          <a:p>
            <a:pPr algn="l">
              <a:lnSpc>
                <a:spcPct val="110000"/>
              </a:lnSpc>
              <a:spcAft>
                <a:spcPts val="600"/>
              </a:spcAft>
            </a:pPr>
            <a:r>
              <a:rPr sz="1600" b="0" i="0">
                <a:solidFill>
                  <a:srgbClr val="222B36"/>
                </a:solidFill>
                <a:latin typeface="Calibri"/>
              </a:rPr>
              <a:t>• Cash-flow problems: cannot pay bills</a:t>
            </a:r>
          </a:p>
          <a:p>
            <a:pPr algn="l">
              <a:lnSpc>
                <a:spcPct val="110000"/>
              </a:lnSpc>
              <a:spcAft>
                <a:spcPts val="600"/>
              </a:spcAft>
            </a:pPr>
            <a:r>
              <a:rPr sz="1600" b="0" i="0">
                <a:solidFill>
                  <a:srgbClr val="222B36"/>
                </a:solidFill>
                <a:latin typeface="Calibri"/>
              </a:rPr>
              <a:t>• Strong competition</a:t>
            </a:r>
          </a:p>
          <a:p>
            <a:pPr algn="l">
              <a:lnSpc>
                <a:spcPct val="110000"/>
              </a:lnSpc>
              <a:spcAft>
                <a:spcPts val="600"/>
              </a:spcAft>
            </a:pPr>
            <a:r>
              <a:rPr sz="1600" b="0" i="0">
                <a:solidFill>
                  <a:srgbClr val="222B36"/>
                </a:solidFill>
                <a:latin typeface="Calibri"/>
              </a:rPr>
              <a:t>• Changes in the market or economy</a:t>
            </a:r>
          </a:p>
          <a:p>
            <a:pPr algn="l">
              <a:lnSpc>
                <a:spcPct val="110000"/>
              </a:lnSpc>
              <a:spcAft>
                <a:spcPts val="600"/>
              </a:spcAft>
            </a:pPr>
            <a:r>
              <a:rPr sz="1600" b="0" i="0">
                <a:solidFill>
                  <a:srgbClr val="222B36"/>
                </a:solidFill>
                <a:latin typeface="Calibri"/>
              </a:rPr>
              <a:t>• Over-expansion: grow too fast</a:t>
            </a:r>
          </a:p>
        </p:txBody>
      </p:sp>
      <p:sp>
        <p:nvSpPr>
          <p:cNvPr id="12" name="Rounded Rectangle 11"/>
          <p:cNvSpPr/>
          <p:nvPr/>
        </p:nvSpPr>
        <p:spPr>
          <a:xfrm>
            <a:off x="6172200" y="1463040"/>
            <a:ext cx="5440680" cy="365760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463040"/>
            <a:ext cx="5440680" cy="73152"/>
          </a:xfrm>
          <a:prstGeom prst="rect">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1645920"/>
            <a:ext cx="5074920" cy="45720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Why NEW businesses are more at risk</a:t>
            </a:r>
          </a:p>
        </p:txBody>
      </p:sp>
      <p:sp>
        <p:nvSpPr>
          <p:cNvPr id="15" name="TextBox 14"/>
          <p:cNvSpPr txBox="1"/>
          <p:nvPr/>
        </p:nvSpPr>
        <p:spPr>
          <a:xfrm>
            <a:off x="6355080" y="2103120"/>
            <a:ext cx="5074920" cy="2926080"/>
          </a:xfrm>
          <a:prstGeom prst="rect">
            <a:avLst/>
          </a:prstGeom>
          <a:noFill/>
        </p:spPr>
        <p:txBody>
          <a:bodyPr wrap="square" anchor="t" lIns="45720" rIns="45720">
            <a:spAutoFit/>
          </a:bodyPr>
          <a:lstStyle/>
          <a:p>
            <a:pPr algn="l">
              <a:lnSpc>
                <a:spcPct val="110000"/>
              </a:lnSpc>
              <a:spcAft>
                <a:spcPts val="600"/>
              </a:spcAft>
            </a:pPr>
            <a:r>
              <a:rPr sz="1600" b="0" i="0">
                <a:solidFill>
                  <a:srgbClr val="222B36"/>
                </a:solidFill>
                <a:latin typeface="Calibri"/>
              </a:rPr>
              <a:t>• Owner lacks experience</a:t>
            </a:r>
          </a:p>
          <a:p>
            <a:pPr algn="l">
              <a:lnSpc>
                <a:spcPct val="110000"/>
              </a:lnSpc>
              <a:spcAft>
                <a:spcPts val="600"/>
              </a:spcAft>
            </a:pPr>
            <a:r>
              <a:rPr sz="1600" b="0" i="0">
                <a:solidFill>
                  <a:srgbClr val="222B36"/>
                </a:solidFill>
                <a:latin typeface="Calibri"/>
              </a:rPr>
              <a:t>• No brand or loyal customers yet</a:t>
            </a:r>
          </a:p>
          <a:p>
            <a:pPr algn="l">
              <a:lnSpc>
                <a:spcPct val="110000"/>
              </a:lnSpc>
              <a:spcAft>
                <a:spcPts val="600"/>
              </a:spcAft>
            </a:pPr>
            <a:r>
              <a:rPr sz="1600" b="0" i="0">
                <a:solidFill>
                  <a:srgbClr val="222B36"/>
                </a:solidFill>
                <a:latin typeface="Calibri"/>
              </a:rPr>
              <a:t>• Hard to raise finance</a:t>
            </a:r>
          </a:p>
          <a:p>
            <a:pPr algn="l">
              <a:lnSpc>
                <a:spcPct val="110000"/>
              </a:lnSpc>
              <a:spcAft>
                <a:spcPts val="600"/>
              </a:spcAft>
            </a:pPr>
            <a:r>
              <a:rPr sz="1600" b="0" i="0">
                <a:solidFill>
                  <a:srgbClr val="222B36"/>
                </a:solidFill>
                <a:latin typeface="Calibri"/>
              </a:rPr>
              <a:t>• Little market knowledge</a:t>
            </a:r>
          </a:p>
          <a:p>
            <a:pPr algn="l">
              <a:lnSpc>
                <a:spcPct val="110000"/>
              </a:lnSpc>
              <a:spcAft>
                <a:spcPts val="600"/>
              </a:spcAft>
            </a:pPr>
            <a:r>
              <a:rPr sz="1600" b="0" i="0">
                <a:solidFill>
                  <a:srgbClr val="222B36"/>
                </a:solidFill>
                <a:latin typeface="Calibri"/>
              </a:rPr>
              <a:t>• Higher costs: no economies of scale</a:t>
            </a:r>
          </a:p>
        </p:txBody>
      </p:sp>
      <p:sp>
        <p:nvSpPr>
          <p:cNvPr id="16" name="Rounded Rectangle 15"/>
          <p:cNvSpPr/>
          <p:nvPr/>
        </p:nvSpPr>
        <p:spPr>
          <a:xfrm>
            <a:off x="548640" y="5349240"/>
            <a:ext cx="11064240" cy="82296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440680"/>
            <a:ext cx="10607040" cy="68580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Link: </a:t>
            </a:r>
            <a:r>
              <a:rPr sz="1700" b="0" i="0">
                <a:solidFill>
                  <a:srgbClr val="FFFFFF"/>
                </a:solidFill>
                <a:latin typeface="Calibri"/>
              </a:rPr>
              <a:t>a good business plan reduces several of these risks, but it cannot remove them.</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QUICK QUIZ · 3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Check 3</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20</a:t>
            </a:r>
          </a:p>
        </p:txBody>
      </p:sp>
      <p:sp>
        <p:nvSpPr>
          <p:cNvPr id="8" name="Rounded Rectangle 7"/>
          <p:cNvSpPr/>
          <p:nvPr/>
        </p:nvSpPr>
        <p:spPr>
          <a:xfrm>
            <a:off x="548640" y="155448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73736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463040" y="169163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Define ‘diseconomies of scale’.</a:t>
            </a:r>
          </a:p>
        </p:txBody>
      </p:sp>
      <p:sp>
        <p:nvSpPr>
          <p:cNvPr id="11" name="TextBox 10"/>
          <p:cNvSpPr txBox="1"/>
          <p:nvPr/>
        </p:nvSpPr>
        <p:spPr>
          <a:xfrm>
            <a:off x="1463040" y="235915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Factors that cause average costs to increase as a business grows beyond a certain size.</a:t>
            </a:r>
          </a:p>
        </p:txBody>
      </p:sp>
      <p:sp>
        <p:nvSpPr>
          <p:cNvPr id="12" name="Rounded Rectangle 11"/>
          <p:cNvSpPr/>
          <p:nvPr/>
        </p:nvSpPr>
        <p:spPr>
          <a:xfrm>
            <a:off x="548640" y="3063239"/>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777240" y="324612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4" name="TextBox 13"/>
          <p:cNvSpPr txBox="1"/>
          <p:nvPr/>
        </p:nvSpPr>
        <p:spPr>
          <a:xfrm>
            <a:off x="1463040" y="3200399"/>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Give two reasons why a business might stay small.</a:t>
            </a:r>
          </a:p>
        </p:txBody>
      </p:sp>
      <p:sp>
        <p:nvSpPr>
          <p:cNvPr id="15" name="TextBox 14"/>
          <p:cNvSpPr txBox="1"/>
          <p:nvPr/>
        </p:nvSpPr>
        <p:spPr>
          <a:xfrm>
            <a:off x="1463040" y="3867911"/>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The owner wants to keep control; the market is small or niche (or lack of finance).</a:t>
            </a:r>
          </a:p>
        </p:txBody>
      </p:sp>
      <p:sp>
        <p:nvSpPr>
          <p:cNvPr id="16" name="Rounded Rectangle 15"/>
          <p:cNvSpPr/>
          <p:nvPr/>
        </p:nvSpPr>
        <p:spPr>
          <a:xfrm>
            <a:off x="548640" y="4572000"/>
            <a:ext cx="11064240" cy="132588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77240" y="4754880"/>
            <a:ext cx="502920" cy="384048"/>
          </a:xfrm>
          <a:prstGeom prst="roundRect">
            <a:avLst>
              <a:gd name="adj" fmla="val 50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8" name="TextBox 17"/>
          <p:cNvSpPr txBox="1"/>
          <p:nvPr/>
        </p:nvSpPr>
        <p:spPr>
          <a:xfrm>
            <a:off x="1463040" y="4709160"/>
            <a:ext cx="9875520" cy="548640"/>
          </a:xfrm>
          <a:prstGeom prst="rect">
            <a:avLst/>
          </a:prstGeom>
          <a:noFill/>
        </p:spPr>
        <p:txBody>
          <a:bodyPr wrap="square" anchor="t" lIns="45720" rIns="45720">
            <a:spAutoFit/>
          </a:bodyPr>
          <a:lstStyle/>
          <a:p>
            <a:pPr algn="l">
              <a:lnSpc>
                <a:spcPct val="110000"/>
              </a:lnSpc>
              <a:spcAft>
                <a:spcPts val="600"/>
              </a:spcAft>
            </a:pPr>
            <a:r>
              <a:rPr sz="1700" b="1" i="0">
                <a:solidFill>
                  <a:srgbClr val="222B36"/>
                </a:solidFill>
                <a:latin typeface="Calibri"/>
              </a:rPr>
              <a:t>Name one purchasing economy and one diseconomy of scale.</a:t>
            </a:r>
          </a:p>
        </p:txBody>
      </p:sp>
      <p:sp>
        <p:nvSpPr>
          <p:cNvPr id="19" name="TextBox 18"/>
          <p:cNvSpPr txBox="1"/>
          <p:nvPr/>
        </p:nvSpPr>
        <p:spPr>
          <a:xfrm>
            <a:off x="1463040" y="5376672"/>
            <a:ext cx="9875520" cy="502920"/>
          </a:xfrm>
          <a:prstGeom prst="rect">
            <a:avLst/>
          </a:prstGeom>
          <a:noFill/>
        </p:spPr>
        <p:txBody>
          <a:bodyPr wrap="square" anchor="t" lIns="45720" rIns="45720">
            <a:spAutoFit/>
          </a:bodyPr>
          <a:lstStyle/>
          <a:p>
            <a:pPr algn="l">
              <a:lnSpc>
                <a:spcPct val="110000"/>
              </a:lnSpc>
              <a:spcAft>
                <a:spcPts val="600"/>
              </a:spcAft>
            </a:pPr>
            <a:r>
              <a:rPr sz="1400" b="0" i="0">
                <a:solidFill>
                  <a:srgbClr val="6B7785"/>
                </a:solidFill>
                <a:latin typeface="Calibri"/>
              </a:rPr>
              <a:t>Answer: Bulk-buying discounts; poor communication (or low morale, slow decisions).</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EXAM TECHNIQUE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How you earn the marks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21</a:t>
            </a:r>
          </a:p>
        </p:txBody>
      </p:sp>
      <p:sp>
        <p:nvSpPr>
          <p:cNvPr id="8" name="Rounded Rectangle 7"/>
          <p:cNvSpPr/>
          <p:nvPr/>
        </p:nvSpPr>
        <p:spPr>
          <a:xfrm>
            <a:off x="548640" y="1508760"/>
            <a:ext cx="2606040" cy="2011680"/>
          </a:xfrm>
          <a:prstGeom prst="roundRect">
            <a:avLst>
              <a:gd name="adj" fmla="val 12000"/>
            </a:avLst>
          </a:prstGeom>
          <a:solidFill>
            <a:srgbClr val="2F6FB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600" b="1">
                <a:solidFill>
                  <a:srgbClr val="FFFFFF"/>
                </a:solidFill>
                <a:latin typeface="Calibri"/>
              </a:rPr>
              <a:t>[k]</a:t>
            </a:r>
          </a:p>
          <a:p>
            <a:pPr algn="ctr"/>
            <a:r>
              <a:rPr sz="2000" b="1">
                <a:solidFill>
                  <a:srgbClr val="FFFFFF"/>
                </a:solidFill>
                <a:latin typeface="Calibri"/>
              </a:rPr>
              <a:t>Knowledge</a:t>
            </a:r>
          </a:p>
          <a:p>
            <a:pPr algn="ctr"/>
            <a:r>
              <a:rPr sz="1300" b="0">
                <a:solidFill>
                  <a:srgbClr val="FFFFFF"/>
                </a:solidFill>
                <a:latin typeface="Calibri"/>
              </a:rPr>
              <a:t>State a correct point or term</a:t>
            </a:r>
          </a:p>
        </p:txBody>
      </p:sp>
      <p:sp>
        <p:nvSpPr>
          <p:cNvPr id="9" name="Rounded Rectangle 8"/>
          <p:cNvSpPr/>
          <p:nvPr/>
        </p:nvSpPr>
        <p:spPr>
          <a:xfrm>
            <a:off x="3383280" y="1508760"/>
            <a:ext cx="2606040" cy="2011680"/>
          </a:xfrm>
          <a:prstGeom prst="roundRect">
            <a:avLst>
              <a:gd name="adj" fmla="val 12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600" b="1">
                <a:solidFill>
                  <a:srgbClr val="FFFFFF"/>
                </a:solidFill>
                <a:latin typeface="Calibri"/>
              </a:rPr>
              <a:t>[app]</a:t>
            </a:r>
          </a:p>
          <a:p>
            <a:pPr algn="ctr"/>
            <a:r>
              <a:rPr sz="2000" b="1">
                <a:solidFill>
                  <a:srgbClr val="FFFFFF"/>
                </a:solidFill>
                <a:latin typeface="Calibri"/>
              </a:rPr>
              <a:t>Application</a:t>
            </a:r>
          </a:p>
          <a:p>
            <a:pPr algn="ctr"/>
            <a:r>
              <a:rPr sz="1300" b="0">
                <a:solidFill>
                  <a:srgbClr val="FFFFFF"/>
                </a:solidFill>
                <a:latin typeface="Calibri"/>
              </a:rPr>
              <a:t>Link it to THIS business: its product, numbers, people</a:t>
            </a:r>
          </a:p>
        </p:txBody>
      </p:sp>
      <p:sp>
        <p:nvSpPr>
          <p:cNvPr id="10" name="Rounded Rectangle 9"/>
          <p:cNvSpPr/>
          <p:nvPr/>
        </p:nvSpPr>
        <p:spPr>
          <a:xfrm>
            <a:off x="6217920" y="1508760"/>
            <a:ext cx="2606040" cy="2011680"/>
          </a:xfrm>
          <a:prstGeom prst="roundRect">
            <a:avLst>
              <a:gd name="adj" fmla="val 12000"/>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600" b="1">
                <a:solidFill>
                  <a:srgbClr val="FFFFFF"/>
                </a:solidFill>
                <a:latin typeface="Calibri"/>
              </a:rPr>
              <a:t>[an]</a:t>
            </a:r>
          </a:p>
          <a:p>
            <a:pPr algn="ctr"/>
            <a:r>
              <a:rPr sz="2000" b="1">
                <a:solidFill>
                  <a:srgbClr val="FFFFFF"/>
                </a:solidFill>
                <a:latin typeface="Calibri"/>
              </a:rPr>
              <a:t>Analysis</a:t>
            </a:r>
          </a:p>
          <a:p>
            <a:pPr algn="ctr"/>
            <a:r>
              <a:rPr sz="1300" b="0">
                <a:solidFill>
                  <a:srgbClr val="FFFFFF"/>
                </a:solidFill>
                <a:latin typeface="Calibri"/>
              </a:rPr>
              <a:t>Explain the effect: “so… / which leads to…”</a:t>
            </a:r>
          </a:p>
        </p:txBody>
      </p:sp>
      <p:sp>
        <p:nvSpPr>
          <p:cNvPr id="11" name="Rounded Rectangle 10"/>
          <p:cNvSpPr/>
          <p:nvPr/>
        </p:nvSpPr>
        <p:spPr>
          <a:xfrm>
            <a:off x="9052560" y="1508760"/>
            <a:ext cx="2606040" cy="2011680"/>
          </a:xfrm>
          <a:prstGeom prst="roundRect">
            <a:avLst>
              <a:gd name="adj" fmla="val 12000"/>
            </a:avLst>
          </a:prstGeom>
          <a:solidFill>
            <a:srgbClr val="2E8B5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600" b="1">
                <a:solidFill>
                  <a:srgbClr val="FFFFFF"/>
                </a:solidFill>
                <a:latin typeface="Calibri"/>
              </a:rPr>
              <a:t>[eval]</a:t>
            </a:r>
          </a:p>
          <a:p>
            <a:pPr algn="ctr"/>
            <a:r>
              <a:rPr sz="2000" b="1">
                <a:solidFill>
                  <a:srgbClr val="FFFFFF"/>
                </a:solidFill>
                <a:latin typeface="Calibri"/>
              </a:rPr>
              <a:t>Evaluation</a:t>
            </a:r>
          </a:p>
          <a:p>
            <a:pPr algn="ctr"/>
            <a:r>
              <a:rPr sz="1300" b="0">
                <a:solidFill>
                  <a:srgbClr val="FFFFFF"/>
                </a:solidFill>
                <a:latin typeface="Calibri"/>
              </a:rPr>
              <a:t>Make a justified judgement: “Overall… because… depends on…”</a:t>
            </a:r>
          </a:p>
        </p:txBody>
      </p:sp>
      <p:sp>
        <p:nvSpPr>
          <p:cNvPr id="12" name="Rectangle 11"/>
          <p:cNvSpPr/>
          <p:nvPr/>
        </p:nvSpPr>
        <p:spPr>
          <a:xfrm>
            <a:off x="548640" y="3749039"/>
            <a:ext cx="11064240" cy="3840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85800" y="3785615"/>
            <a:ext cx="384048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Identify (two/four)</a:t>
            </a:r>
          </a:p>
        </p:txBody>
      </p:sp>
      <p:sp>
        <p:nvSpPr>
          <p:cNvPr id="14" name="TextBox 13"/>
          <p:cNvSpPr txBox="1"/>
          <p:nvPr/>
        </p:nvSpPr>
        <p:spPr>
          <a:xfrm>
            <a:off x="4572000" y="3785615"/>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[2]/[4]</a:t>
            </a:r>
          </a:p>
        </p:txBody>
      </p:sp>
      <p:sp>
        <p:nvSpPr>
          <p:cNvPr id="15" name="TextBox 14"/>
          <p:cNvSpPr txBox="1"/>
          <p:nvPr/>
        </p:nvSpPr>
        <p:spPr>
          <a:xfrm>
            <a:off x="5440680" y="3785615"/>
            <a:ext cx="612648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1 per point; only the first answers are marked</a:t>
            </a:r>
          </a:p>
        </p:txBody>
      </p:sp>
      <p:sp>
        <p:nvSpPr>
          <p:cNvPr id="16" name="Rectangle 15"/>
          <p:cNvSpPr/>
          <p:nvPr/>
        </p:nvSpPr>
        <p:spPr>
          <a:xfrm>
            <a:off x="548640" y="4160520"/>
            <a:ext cx="11064240" cy="38404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85800" y="4197096"/>
            <a:ext cx="384048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Explain (two)</a:t>
            </a:r>
          </a:p>
        </p:txBody>
      </p:sp>
      <p:sp>
        <p:nvSpPr>
          <p:cNvPr id="18" name="TextBox 17"/>
          <p:cNvSpPr txBox="1"/>
          <p:nvPr/>
        </p:nvSpPr>
        <p:spPr>
          <a:xfrm>
            <a:off x="4572000" y="4197096"/>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[6]</a:t>
            </a:r>
          </a:p>
        </p:txBody>
      </p:sp>
      <p:sp>
        <p:nvSpPr>
          <p:cNvPr id="19" name="TextBox 18"/>
          <p:cNvSpPr txBox="1"/>
          <p:nvPr/>
        </p:nvSpPr>
        <p:spPr>
          <a:xfrm>
            <a:off x="5440680" y="4197096"/>
            <a:ext cx="612648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k + app + an for each point</a:t>
            </a:r>
          </a:p>
        </p:txBody>
      </p:sp>
      <p:sp>
        <p:nvSpPr>
          <p:cNvPr id="20" name="Rectangle 19"/>
          <p:cNvSpPr/>
          <p:nvPr/>
        </p:nvSpPr>
        <p:spPr>
          <a:xfrm>
            <a:off x="548640" y="4572000"/>
            <a:ext cx="11064240" cy="3840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85800" y="4608576"/>
            <a:ext cx="384048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Explain two… Which is most important?</a:t>
            </a:r>
          </a:p>
        </p:txBody>
      </p:sp>
      <p:sp>
        <p:nvSpPr>
          <p:cNvPr id="22" name="TextBox 21"/>
          <p:cNvSpPr txBox="1"/>
          <p:nvPr/>
        </p:nvSpPr>
        <p:spPr>
          <a:xfrm>
            <a:off x="4572000" y="4608576"/>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[6]</a:t>
            </a:r>
          </a:p>
        </p:txBody>
      </p:sp>
      <p:sp>
        <p:nvSpPr>
          <p:cNvPr id="23" name="TextBox 22"/>
          <p:cNvSpPr txBox="1"/>
          <p:nvPr/>
        </p:nvSpPr>
        <p:spPr>
          <a:xfrm>
            <a:off x="5440680" y="4608576"/>
            <a:ext cx="612648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2 k + 2 an + 2 eval: you MUST choose one</a:t>
            </a:r>
          </a:p>
        </p:txBody>
      </p:sp>
      <p:sp>
        <p:nvSpPr>
          <p:cNvPr id="24" name="Rectangle 23"/>
          <p:cNvSpPr/>
          <p:nvPr/>
        </p:nvSpPr>
        <p:spPr>
          <a:xfrm>
            <a:off x="548640" y="4983479"/>
            <a:ext cx="11064240" cy="38404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85800" y="5020055"/>
            <a:ext cx="384048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Do you think… Justify</a:t>
            </a:r>
          </a:p>
        </p:txBody>
      </p:sp>
      <p:sp>
        <p:nvSpPr>
          <p:cNvPr id="26" name="TextBox 25"/>
          <p:cNvSpPr txBox="1"/>
          <p:nvPr/>
        </p:nvSpPr>
        <p:spPr>
          <a:xfrm>
            <a:off x="4572000" y="5020055"/>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[6]</a:t>
            </a:r>
          </a:p>
        </p:txBody>
      </p:sp>
      <p:sp>
        <p:nvSpPr>
          <p:cNvPr id="27" name="TextBox 26"/>
          <p:cNvSpPr txBox="1"/>
          <p:nvPr/>
        </p:nvSpPr>
        <p:spPr>
          <a:xfrm>
            <a:off x="5440680" y="5020055"/>
            <a:ext cx="612648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2 k + 2 an + 2 eval. No application marks</a:t>
            </a:r>
          </a:p>
        </p:txBody>
      </p:sp>
      <p:sp>
        <p:nvSpPr>
          <p:cNvPr id="28" name="Rectangle 27"/>
          <p:cNvSpPr/>
          <p:nvPr/>
        </p:nvSpPr>
        <p:spPr>
          <a:xfrm>
            <a:off x="548640" y="5394959"/>
            <a:ext cx="11064240" cy="384048"/>
          </a:xfrm>
          <a:prstGeom prst="rect">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85800" y="5431536"/>
            <a:ext cx="384048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Paper 2: Explain four</a:t>
            </a:r>
          </a:p>
        </p:txBody>
      </p:sp>
      <p:sp>
        <p:nvSpPr>
          <p:cNvPr id="30" name="TextBox 29"/>
          <p:cNvSpPr txBox="1"/>
          <p:nvPr/>
        </p:nvSpPr>
        <p:spPr>
          <a:xfrm>
            <a:off x="4572000" y="5431536"/>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[8]</a:t>
            </a:r>
          </a:p>
        </p:txBody>
      </p:sp>
      <p:sp>
        <p:nvSpPr>
          <p:cNvPr id="31" name="TextBox 30"/>
          <p:cNvSpPr txBox="1"/>
          <p:nvPr/>
        </p:nvSpPr>
        <p:spPr>
          <a:xfrm>
            <a:off x="5440680" y="5431536"/>
            <a:ext cx="612648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4 points + 4 explanations in context</a:t>
            </a:r>
          </a:p>
        </p:txBody>
      </p:sp>
      <p:sp>
        <p:nvSpPr>
          <p:cNvPr id="32" name="Rectangle 31"/>
          <p:cNvSpPr/>
          <p:nvPr/>
        </p:nvSpPr>
        <p:spPr>
          <a:xfrm>
            <a:off x="548640" y="5806440"/>
            <a:ext cx="11064240" cy="38404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85800" y="5843016"/>
            <a:ext cx="3840480" cy="365760"/>
          </a:xfrm>
          <a:prstGeom prst="rect">
            <a:avLst/>
          </a:prstGeom>
          <a:noFill/>
        </p:spPr>
        <p:txBody>
          <a:bodyPr wrap="square" anchor="t" lIns="45720" rIns="45720">
            <a:spAutoFit/>
          </a:bodyPr>
          <a:lstStyle/>
          <a:p>
            <a:pPr algn="l">
              <a:lnSpc>
                <a:spcPct val="110000"/>
              </a:lnSpc>
              <a:spcAft>
                <a:spcPts val="600"/>
              </a:spcAft>
            </a:pPr>
            <a:r>
              <a:rPr sz="1400" b="1" i="0">
                <a:solidFill>
                  <a:srgbClr val="1F3A5F"/>
                </a:solidFill>
                <a:latin typeface="Calibri"/>
              </a:rPr>
              <a:t>Paper 2: Consider… Which?</a:t>
            </a:r>
          </a:p>
        </p:txBody>
      </p:sp>
      <p:sp>
        <p:nvSpPr>
          <p:cNvPr id="34" name="TextBox 33"/>
          <p:cNvSpPr txBox="1"/>
          <p:nvPr/>
        </p:nvSpPr>
        <p:spPr>
          <a:xfrm>
            <a:off x="4572000" y="5843016"/>
            <a:ext cx="822960" cy="36576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[12]</a:t>
            </a:r>
          </a:p>
        </p:txBody>
      </p:sp>
      <p:sp>
        <p:nvSpPr>
          <p:cNvPr id="35" name="TextBox 34"/>
          <p:cNvSpPr txBox="1"/>
          <p:nvPr/>
        </p:nvSpPr>
        <p:spPr>
          <a:xfrm>
            <a:off x="5440680" y="5843016"/>
            <a:ext cx="6126480" cy="3657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Levels: discuss each option in context, then justify and say why the other is rejected</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MODEL ANSWER · COLOUR-CODED</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Worked answer: Explain [6]</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22</a:t>
            </a:r>
          </a:p>
        </p:txBody>
      </p:sp>
      <p:sp>
        <p:nvSpPr>
          <p:cNvPr id="8" name="Rounded Rectangle 7"/>
          <p:cNvSpPr/>
          <p:nvPr/>
        </p:nvSpPr>
        <p:spPr>
          <a:xfrm>
            <a:off x="548640" y="1417320"/>
            <a:ext cx="11064240" cy="86868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481328"/>
            <a:ext cx="10607040" cy="77724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Exam-style question  </a:t>
            </a:r>
            <a:r>
              <a:rPr sz="1700" b="0" i="0">
                <a:solidFill>
                  <a:srgbClr val="FFFFFF"/>
                </a:solidFill>
                <a:latin typeface="Calibri"/>
              </a:rPr>
              <a:t>Explain two diseconomies of scale which might affect RLT as it grows.  [6]</a:t>
            </a:r>
          </a:p>
        </p:txBody>
      </p:sp>
      <p:sp>
        <p:nvSpPr>
          <p:cNvPr id="10" name="Rounded Rectangle 9"/>
          <p:cNvSpPr/>
          <p:nvPr/>
        </p:nvSpPr>
        <p:spPr>
          <a:xfrm>
            <a:off x="548640" y="2359152"/>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404872"/>
            <a:ext cx="10698480" cy="68580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The business: </a:t>
            </a:r>
            <a:r>
              <a:rPr sz="1400" b="0" i="0">
                <a:solidFill>
                  <a:srgbClr val="222B36"/>
                </a:solidFill>
                <a:latin typeface="Calibri"/>
              </a:rPr>
              <a:t>RLT makes wooden furniture. In ten years it grew from 1 workshop and 18 workers to 3 factories and 240 workers. The MD finds it hard to know what is happening in each factory, and some workers say they feel ignored.</a:t>
            </a:r>
          </a:p>
        </p:txBody>
      </p:sp>
      <p:sp>
        <p:nvSpPr>
          <p:cNvPr id="12" name="TextBox 11"/>
          <p:cNvSpPr txBox="1"/>
          <p:nvPr/>
        </p:nvSpPr>
        <p:spPr>
          <a:xfrm>
            <a:off x="548640" y="3200400"/>
            <a:ext cx="11064240" cy="2194560"/>
          </a:xfrm>
          <a:prstGeom prst="rect">
            <a:avLst/>
          </a:prstGeom>
          <a:noFill/>
        </p:spPr>
        <p:txBody>
          <a:bodyPr wrap="square" anchor="t" lIns="45720" rIns="45720">
            <a:spAutoFit/>
          </a:bodyPr>
          <a:lstStyle/>
          <a:p>
            <a:pPr algn="l">
              <a:lnSpc>
                <a:spcPct val="110000"/>
              </a:lnSpc>
              <a:spcAft>
                <a:spcPts val="600"/>
              </a:spcAft>
            </a:pPr>
            <a:r>
              <a:rPr sz="1500" b="1" i="0">
                <a:solidFill>
                  <a:srgbClr val="222B36"/>
                </a:solidFill>
                <a:latin typeface="Calibri"/>
              </a:rPr>
              <a:t>Diseconomy 1: </a:t>
            </a:r>
            <a:r>
              <a:rPr sz="1500" b="1" i="0">
                <a:solidFill>
                  <a:srgbClr val="2F6FB5"/>
                </a:solidFill>
                <a:latin typeface="Calibri"/>
              </a:rPr>
              <a:t>Communication becomes poorer as the business grows</a:t>
            </a:r>
            <a:r>
              <a:rPr sz="1500" b="0" i="0">
                <a:solidFill>
                  <a:srgbClr val="6B7785"/>
                </a:solidFill>
                <a:latin typeface="Calibri"/>
              </a:rPr>
              <a:t> (k), </a:t>
            </a:r>
            <a:r>
              <a:rPr sz="1500" b="1" i="0">
                <a:solidFill>
                  <a:srgbClr val="0E7C86"/>
                </a:solidFill>
                <a:latin typeface="Calibri"/>
              </a:rPr>
              <a:t>because RLT now has three factories and 240 employees</a:t>
            </a:r>
            <a:r>
              <a:rPr sz="1500" b="0" i="0">
                <a:solidFill>
                  <a:srgbClr val="6B7785"/>
                </a:solidFill>
                <a:latin typeface="Calibri"/>
              </a:rPr>
              <a:t> (app), </a:t>
            </a:r>
            <a:r>
              <a:rPr sz="1500" b="1" i="0">
                <a:solidFill>
                  <a:srgbClr val="E0A526"/>
                </a:solidFill>
                <a:latin typeface="Calibri"/>
              </a:rPr>
              <a:t>so messages are delayed or misunderstood, mistakes increase and the cost of each chair rises</a:t>
            </a:r>
            <a:r>
              <a:rPr sz="1500" b="0" i="0">
                <a:solidFill>
                  <a:srgbClr val="6B7785"/>
                </a:solidFill>
                <a:latin typeface="Calibri"/>
              </a:rPr>
              <a:t> (an).</a:t>
            </a:r>
          </a:p>
          <a:p>
            <a:pPr algn="l">
              <a:lnSpc>
                <a:spcPct val="110000"/>
              </a:lnSpc>
              <a:spcAft>
                <a:spcPts val="600"/>
              </a:spcAft>
            </a:pPr>
            <a:r>
              <a:rPr sz="1500" b="0" i="0">
                <a:solidFill>
                  <a:srgbClr val="222B36"/>
                </a:solidFill>
                <a:latin typeface="Calibri"/>
              </a:rPr>
              <a:t/>
            </a:r>
          </a:p>
          <a:p>
            <a:pPr algn="l">
              <a:lnSpc>
                <a:spcPct val="110000"/>
              </a:lnSpc>
              <a:spcAft>
                <a:spcPts val="600"/>
              </a:spcAft>
            </a:pPr>
            <a:r>
              <a:rPr sz="1500" b="1" i="0">
                <a:solidFill>
                  <a:srgbClr val="222B36"/>
                </a:solidFill>
                <a:latin typeface="Calibri"/>
              </a:rPr>
              <a:t>Diseconomy 2: </a:t>
            </a:r>
            <a:r>
              <a:rPr sz="1500" b="1" i="0">
                <a:solidFill>
                  <a:srgbClr val="2F6FB5"/>
                </a:solidFill>
                <a:latin typeface="Calibri"/>
              </a:rPr>
              <a:t>Workers feel less motivated in a large business</a:t>
            </a:r>
            <a:r>
              <a:rPr sz="1500" b="0" i="0">
                <a:solidFill>
                  <a:srgbClr val="6B7785"/>
                </a:solidFill>
                <a:latin typeface="Calibri"/>
              </a:rPr>
              <a:t> (k), </a:t>
            </a:r>
            <a:r>
              <a:rPr sz="1500" b="1" i="0">
                <a:solidFill>
                  <a:srgbClr val="0E7C86"/>
                </a:solidFill>
                <a:latin typeface="Calibri"/>
              </a:rPr>
              <a:t>as some RLT workers say they feel ignored</a:t>
            </a:r>
            <a:r>
              <a:rPr sz="1500" b="0" i="0">
                <a:solidFill>
                  <a:srgbClr val="6B7785"/>
                </a:solidFill>
                <a:latin typeface="Calibri"/>
              </a:rPr>
              <a:t> (app), </a:t>
            </a:r>
            <a:r>
              <a:rPr sz="1500" b="1" i="0">
                <a:solidFill>
                  <a:srgbClr val="E0A526"/>
                </a:solidFill>
                <a:latin typeface="Calibri"/>
              </a:rPr>
              <a:t>so productivity may fall and more workers may leave, raising recruitment costs</a:t>
            </a:r>
            <a:r>
              <a:rPr sz="1500" b="0" i="0">
                <a:solidFill>
                  <a:srgbClr val="6B7785"/>
                </a:solidFill>
                <a:latin typeface="Calibri"/>
              </a:rPr>
              <a:t> (an).</a:t>
            </a:r>
          </a:p>
        </p:txBody>
      </p:sp>
      <p:sp>
        <p:nvSpPr>
          <p:cNvPr id="13" name="Rounded Rectangle 12"/>
          <p:cNvSpPr/>
          <p:nvPr/>
        </p:nvSpPr>
        <p:spPr>
          <a:xfrm>
            <a:off x="548640" y="5486400"/>
            <a:ext cx="11064240" cy="6858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7240" y="5550408"/>
            <a:ext cx="10607040" cy="594360"/>
          </a:xfrm>
          <a:prstGeom prst="rect">
            <a:avLst/>
          </a:prstGeom>
          <a:noFill/>
        </p:spPr>
        <p:txBody>
          <a:bodyPr wrap="square" anchor="t" lIns="45720" rIns="45720">
            <a:spAutoFit/>
          </a:bodyPr>
          <a:lstStyle/>
          <a:p>
            <a:pPr algn="l">
              <a:lnSpc>
                <a:spcPct val="110000"/>
              </a:lnSpc>
              <a:spcAft>
                <a:spcPts val="600"/>
              </a:spcAft>
            </a:pPr>
            <a:r>
              <a:rPr sz="1600" b="1" i="0">
                <a:solidFill>
                  <a:srgbClr val="C0392B"/>
                </a:solidFill>
                <a:latin typeface="Calibri"/>
              </a:rPr>
              <a:t>Don’t write: </a:t>
            </a:r>
            <a:r>
              <a:rPr sz="1600" b="0" i="0">
                <a:solidFill>
                  <a:srgbClr val="222B36"/>
                </a:solidFill>
                <a:latin typeface="Calibri"/>
              </a:rPr>
              <a:t>“RLT buys timber more cheaply”. That is an ECONOMY of scale, so it scores 0 here.</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MODEL ANSWER · COLOUR-CODED</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Worked answer: Do you think… Justify [6]</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23</a:t>
            </a:r>
          </a:p>
        </p:txBody>
      </p:sp>
      <p:sp>
        <p:nvSpPr>
          <p:cNvPr id="8" name="Rounded Rectangle 7"/>
          <p:cNvSpPr/>
          <p:nvPr/>
        </p:nvSpPr>
        <p:spPr>
          <a:xfrm>
            <a:off x="548640" y="1417320"/>
            <a:ext cx="11064240" cy="868680"/>
          </a:xfrm>
          <a:prstGeom prst="roundRect">
            <a:avLst>
              <a:gd name="adj" fmla="val 1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481328"/>
            <a:ext cx="10607040" cy="777240"/>
          </a:xfrm>
          <a:prstGeom prst="rect">
            <a:avLst/>
          </a:prstGeom>
          <a:noFill/>
        </p:spPr>
        <p:txBody>
          <a:bodyPr wrap="square" anchor="t" lIns="45720" rIns="45720">
            <a:spAutoFit/>
          </a:bodyPr>
          <a:lstStyle/>
          <a:p>
            <a:pPr algn="l">
              <a:lnSpc>
                <a:spcPct val="110000"/>
              </a:lnSpc>
              <a:spcAft>
                <a:spcPts val="600"/>
              </a:spcAft>
            </a:pPr>
            <a:r>
              <a:rPr sz="1600" b="1" i="0">
                <a:solidFill>
                  <a:srgbClr val="E0A526"/>
                </a:solidFill>
                <a:latin typeface="Calibri"/>
              </a:rPr>
              <a:t>Exam-style question  </a:t>
            </a:r>
            <a:r>
              <a:rPr sz="1600" b="0" i="0">
                <a:solidFill>
                  <a:srgbClr val="FFFFFF"/>
                </a:solidFill>
                <a:latin typeface="Calibri"/>
              </a:rPr>
              <a:t>Do you think it is better for a business to use internal growth or external growth when planning to expand? Justify your answer.  [6]</a:t>
            </a:r>
          </a:p>
        </p:txBody>
      </p:sp>
      <p:sp>
        <p:nvSpPr>
          <p:cNvPr id="10" name="Rounded Rectangle 9"/>
          <p:cNvSpPr/>
          <p:nvPr/>
        </p:nvSpPr>
        <p:spPr>
          <a:xfrm>
            <a:off x="548640" y="2359152"/>
            <a:ext cx="11064240" cy="749808"/>
          </a:xfrm>
          <a:prstGeom prst="roundRect">
            <a:avLst>
              <a:gd name="adj" fmla="val 15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404872"/>
            <a:ext cx="10698480" cy="685800"/>
          </a:xfrm>
          <a:prstGeom prst="rect">
            <a:avLst/>
          </a:prstGeom>
          <a:noFill/>
        </p:spPr>
        <p:txBody>
          <a:bodyPr wrap="square" anchor="t" lIns="45720" rIns="45720">
            <a:spAutoFit/>
          </a:bodyPr>
          <a:lstStyle/>
          <a:p>
            <a:pPr algn="l">
              <a:lnSpc>
                <a:spcPct val="110000"/>
              </a:lnSpc>
              <a:spcAft>
                <a:spcPts val="600"/>
              </a:spcAft>
            </a:pPr>
            <a:r>
              <a:rPr sz="1400" b="1" i="0">
                <a:solidFill>
                  <a:srgbClr val="0E7C86"/>
                </a:solidFill>
                <a:latin typeface="Calibri"/>
              </a:rPr>
              <a:t>Note: </a:t>
            </a:r>
            <a:r>
              <a:rPr sz="1400" b="0" i="0">
                <a:solidFill>
                  <a:srgbClr val="222B36"/>
                </a:solidFill>
                <a:latin typeface="Calibri"/>
              </a:rPr>
              <a:t>This is a general question, so there is no business to apply your answer to. Focus on analysis and a clear judgement.</a:t>
            </a:r>
          </a:p>
        </p:txBody>
      </p:sp>
      <p:sp>
        <p:nvSpPr>
          <p:cNvPr id="12" name="TextBox 11"/>
          <p:cNvSpPr txBox="1"/>
          <p:nvPr/>
        </p:nvSpPr>
        <p:spPr>
          <a:xfrm>
            <a:off x="548640" y="3246120"/>
            <a:ext cx="11064240" cy="2011680"/>
          </a:xfrm>
          <a:prstGeom prst="rect">
            <a:avLst/>
          </a:prstGeom>
          <a:noFill/>
        </p:spPr>
        <p:txBody>
          <a:bodyPr wrap="square" anchor="t" lIns="45720" rIns="45720">
            <a:spAutoFit/>
          </a:bodyPr>
          <a:lstStyle/>
          <a:p>
            <a:pPr algn="l">
              <a:lnSpc>
                <a:spcPct val="115000"/>
              </a:lnSpc>
              <a:spcAft>
                <a:spcPts val="600"/>
              </a:spcAft>
            </a:pPr>
            <a:r>
              <a:rPr sz="1600" b="1" i="0">
                <a:solidFill>
                  <a:srgbClr val="2F6FB5"/>
                </a:solidFill>
                <a:latin typeface="Calibri"/>
              </a:rPr>
              <a:t>Internal growth is easier to control</a:t>
            </a:r>
            <a:r>
              <a:rPr sz="1600" b="0" i="0">
                <a:solidFill>
                  <a:srgbClr val="6B7785"/>
                </a:solidFill>
                <a:latin typeface="Calibri"/>
              </a:rPr>
              <a:t> (k) </a:t>
            </a:r>
            <a:r>
              <a:rPr sz="1600" b="1" i="0">
                <a:solidFill>
                  <a:srgbClr val="E0A526"/>
                </a:solidFill>
                <a:latin typeface="Calibri"/>
              </a:rPr>
              <a:t>because the business grows at its own pace, so it is less likely to suffer poor communication</a:t>
            </a:r>
            <a:r>
              <a:rPr sz="1600" b="0" i="0">
                <a:solidFill>
                  <a:srgbClr val="6B7785"/>
                </a:solidFill>
                <a:latin typeface="Calibri"/>
              </a:rPr>
              <a:t> (an). </a:t>
            </a:r>
            <a:r>
              <a:rPr sz="1600" b="1" i="0">
                <a:solidFill>
                  <a:srgbClr val="2F6FB5"/>
                </a:solidFill>
                <a:latin typeface="Calibri"/>
              </a:rPr>
              <a:t>External growth is faster</a:t>
            </a:r>
            <a:r>
              <a:rPr sz="1600" b="0" i="0">
                <a:solidFill>
                  <a:srgbClr val="6B7785"/>
                </a:solidFill>
                <a:latin typeface="Calibri"/>
              </a:rPr>
              <a:t> (k) </a:t>
            </a:r>
            <a:r>
              <a:rPr sz="1600" b="1" i="0">
                <a:solidFill>
                  <a:srgbClr val="E0A526"/>
                </a:solidFill>
                <a:latin typeface="Calibri"/>
              </a:rPr>
              <a:t>and removes a rival at once, increasing market share</a:t>
            </a:r>
            <a:r>
              <a:rPr sz="1600" b="0" i="0">
                <a:solidFill>
                  <a:srgbClr val="6B7785"/>
                </a:solidFill>
                <a:latin typeface="Calibri"/>
              </a:rPr>
              <a:t> (an).</a:t>
            </a:r>
          </a:p>
          <a:p>
            <a:pPr algn="l">
              <a:lnSpc>
                <a:spcPct val="115000"/>
              </a:lnSpc>
              <a:spcAft>
                <a:spcPts val="600"/>
              </a:spcAft>
            </a:pPr>
            <a:r>
              <a:rPr sz="1600" b="0" i="0">
                <a:solidFill>
                  <a:srgbClr val="222B36"/>
                </a:solidFill>
                <a:latin typeface="Calibri"/>
              </a:rPr>
              <a:t/>
            </a:r>
          </a:p>
          <a:p>
            <a:pPr algn="l">
              <a:lnSpc>
                <a:spcPct val="115000"/>
              </a:lnSpc>
              <a:spcAft>
                <a:spcPts val="600"/>
              </a:spcAft>
            </a:pPr>
            <a:r>
              <a:rPr sz="1600" b="1" i="0">
                <a:solidFill>
                  <a:srgbClr val="2E8B57"/>
                </a:solidFill>
                <a:latin typeface="Calibri"/>
              </a:rPr>
              <a:t>Overall, external growth is better if a business must grow fast and can afford it. With limited finance or management experience, internal growth is safer, because a failed takeover could threaten the whole business.</a:t>
            </a:r>
            <a:r>
              <a:rPr sz="1600" b="0" i="0">
                <a:solidFill>
                  <a:srgbClr val="6B7785"/>
                </a:solidFill>
                <a:latin typeface="Calibri"/>
              </a:rPr>
              <a:t> (eval ×2)</a:t>
            </a:r>
          </a:p>
        </p:txBody>
      </p:sp>
      <p:sp>
        <p:nvSpPr>
          <p:cNvPr id="13" name="Rounded Rectangle 12"/>
          <p:cNvSpPr/>
          <p:nvPr/>
        </p:nvSpPr>
        <p:spPr>
          <a:xfrm>
            <a:off x="548640" y="5486400"/>
            <a:ext cx="11064240" cy="6858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7240" y="5550408"/>
            <a:ext cx="10607040" cy="594360"/>
          </a:xfrm>
          <a:prstGeom prst="rect">
            <a:avLst/>
          </a:prstGeom>
          <a:noFill/>
        </p:spPr>
        <p:txBody>
          <a:bodyPr wrap="square" anchor="t" lIns="45720" rIns="45720">
            <a:spAutoFit/>
          </a:bodyPr>
          <a:lstStyle/>
          <a:p>
            <a:pPr algn="l">
              <a:lnSpc>
                <a:spcPct val="110000"/>
              </a:lnSpc>
              <a:spcAft>
                <a:spcPts val="600"/>
              </a:spcAft>
            </a:pPr>
            <a:r>
              <a:rPr sz="1600" b="1" i="0">
                <a:solidFill>
                  <a:srgbClr val="C0392B"/>
                </a:solidFill>
                <a:latin typeface="Calibri"/>
              </a:rPr>
              <a:t>Mirror trap: </a:t>
            </a:r>
            <a:r>
              <a:rPr sz="1600" b="0" i="0">
                <a:solidFill>
                  <a:srgbClr val="222B36"/>
                </a:solidFill>
                <a:latin typeface="Calibri"/>
              </a:rPr>
              <a:t>“internal is slow” + “external is fast” is ONE point, not two. Give a different idea for each side.</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EXAMINER INSIGHT</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Where students lose marks</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24</a:t>
            </a:r>
          </a:p>
        </p:txBody>
      </p:sp>
      <p:sp>
        <p:nvSpPr>
          <p:cNvPr id="8" name="Rounded Rectangle 7"/>
          <p:cNvSpPr/>
          <p:nvPr/>
        </p:nvSpPr>
        <p:spPr>
          <a:xfrm>
            <a:off x="548640" y="14630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5727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Profit as a measure of size</a:t>
            </a:r>
          </a:p>
        </p:txBody>
      </p:sp>
      <p:sp>
        <p:nvSpPr>
          <p:cNvPr id="10" name="TextBox 9"/>
          <p:cNvSpPr txBox="1"/>
          <p:nvPr/>
        </p:nvSpPr>
        <p:spPr>
          <a:xfrm>
            <a:off x="777240" y="20299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Use employees, revenue, capital employed or market share.</a:t>
            </a:r>
          </a:p>
        </p:txBody>
      </p:sp>
      <p:sp>
        <p:nvSpPr>
          <p:cNvPr id="11" name="Rounded Rectangle 10"/>
          <p:cNvSpPr/>
          <p:nvPr/>
        </p:nvSpPr>
        <p:spPr>
          <a:xfrm>
            <a:off x="6172200" y="14630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0" y="15727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Economies vs diseconomies mixed up</a:t>
            </a:r>
          </a:p>
        </p:txBody>
      </p:sp>
      <p:sp>
        <p:nvSpPr>
          <p:cNvPr id="13" name="TextBox 12"/>
          <p:cNvSpPr txBox="1"/>
          <p:nvPr/>
        </p:nvSpPr>
        <p:spPr>
          <a:xfrm>
            <a:off x="6400800" y="20299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Bulk discounts LOWER cost; poor communication RAISES it.</a:t>
            </a:r>
          </a:p>
        </p:txBody>
      </p:sp>
      <p:sp>
        <p:nvSpPr>
          <p:cNvPr id="14" name="Rounded Rectangle 13"/>
          <p:cNvSpPr/>
          <p:nvPr/>
        </p:nvSpPr>
        <p:spPr>
          <a:xfrm>
            <a:off x="548640" y="30632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31729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Half a definition</a:t>
            </a:r>
          </a:p>
        </p:txBody>
      </p:sp>
      <p:sp>
        <p:nvSpPr>
          <p:cNvPr id="16" name="TextBox 15"/>
          <p:cNvSpPr txBox="1"/>
          <p:nvPr/>
        </p:nvSpPr>
        <p:spPr>
          <a:xfrm>
            <a:off x="777240" y="36301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Diseconomies need “grows” AND “average cost rises”.</a:t>
            </a:r>
          </a:p>
        </p:txBody>
      </p:sp>
      <p:sp>
        <p:nvSpPr>
          <p:cNvPr id="17" name="Rounded Rectangle 16"/>
          <p:cNvSpPr/>
          <p:nvPr/>
        </p:nvSpPr>
        <p:spPr>
          <a:xfrm>
            <a:off x="6172200" y="30632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800" y="31729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Lists, not explanations</a:t>
            </a:r>
          </a:p>
        </p:txBody>
      </p:sp>
      <p:sp>
        <p:nvSpPr>
          <p:cNvPr id="19" name="TextBox 18"/>
          <p:cNvSpPr txBox="1"/>
          <p:nvPr/>
        </p:nvSpPr>
        <p:spPr>
          <a:xfrm>
            <a:off x="6400800" y="36301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“Risk taker” alone is 1 mark; explain why it matters.</a:t>
            </a:r>
          </a:p>
        </p:txBody>
      </p:sp>
      <p:sp>
        <p:nvSpPr>
          <p:cNvPr id="20" name="Rounded Rectangle 19"/>
          <p:cNvSpPr/>
          <p:nvPr/>
        </p:nvSpPr>
        <p:spPr>
          <a:xfrm>
            <a:off x="548640" y="46634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47731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Mirror statements</a:t>
            </a:r>
          </a:p>
        </p:txBody>
      </p:sp>
      <p:sp>
        <p:nvSpPr>
          <p:cNvPr id="22" name="TextBox 21"/>
          <p:cNvSpPr txBox="1"/>
          <p:nvPr/>
        </p:nvSpPr>
        <p:spPr>
          <a:xfrm>
            <a:off x="777240" y="52303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“Slow vs fast” is one point. Find a second idea.</a:t>
            </a:r>
          </a:p>
        </p:txBody>
      </p:sp>
      <p:sp>
        <p:nvSpPr>
          <p:cNvPr id="23" name="Rounded Rectangle 22"/>
          <p:cNvSpPr/>
          <p:nvPr/>
        </p:nvSpPr>
        <p:spPr>
          <a:xfrm>
            <a:off x="6172200" y="4663440"/>
            <a:ext cx="5440680" cy="1417320"/>
          </a:xfrm>
          <a:prstGeom prst="roundRect">
            <a:avLst>
              <a:gd name="adj" fmla="val 8000"/>
            </a:avLst>
          </a:prstGeom>
          <a:solidFill>
            <a:srgbClr val="FFFFFF"/>
          </a:solidFill>
          <a:ln w="1905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00800" y="4773168"/>
            <a:ext cx="5029200" cy="457200"/>
          </a:xfrm>
          <a:prstGeom prst="rect">
            <a:avLst/>
          </a:prstGeom>
          <a:noFill/>
        </p:spPr>
        <p:txBody>
          <a:bodyPr wrap="square" anchor="t" lIns="45720" rIns="45720">
            <a:spAutoFit/>
          </a:bodyPr>
          <a:lstStyle/>
          <a:p>
            <a:pPr algn="l">
              <a:lnSpc>
                <a:spcPct val="110000"/>
              </a:lnSpc>
              <a:spcAft>
                <a:spcPts val="600"/>
              </a:spcAft>
            </a:pPr>
            <a:r>
              <a:rPr sz="1700" b="1" i="0">
                <a:solidFill>
                  <a:srgbClr val="C0392B"/>
                </a:solidFill>
                <a:latin typeface="Calibri"/>
              </a:rPr>
              <a:t>✗  No choice in “most important”</a:t>
            </a:r>
          </a:p>
        </p:txBody>
      </p:sp>
      <p:sp>
        <p:nvSpPr>
          <p:cNvPr id="25" name="TextBox 24"/>
          <p:cNvSpPr txBox="1"/>
          <p:nvPr/>
        </p:nvSpPr>
        <p:spPr>
          <a:xfrm>
            <a:off x="6400800" y="5230368"/>
            <a:ext cx="5029200" cy="82296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You must pick ONE and say why it beats the other.</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PRACTICE · 12 MINUTES</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Exam drill: try it under time</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25</a:t>
            </a:r>
          </a:p>
        </p:txBody>
      </p:sp>
      <p:sp>
        <p:nvSpPr>
          <p:cNvPr id="8" name="Rounded Rectangle 7"/>
          <p:cNvSpPr/>
          <p:nvPr/>
        </p:nvSpPr>
        <p:spPr>
          <a:xfrm>
            <a:off x="548640" y="1463040"/>
            <a:ext cx="5486400" cy="4663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463040"/>
            <a:ext cx="5486400" cy="73152"/>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1645920"/>
            <a:ext cx="5120640" cy="457200"/>
          </a:xfrm>
          <a:prstGeom prst="rect">
            <a:avLst/>
          </a:prstGeom>
          <a:noFill/>
        </p:spPr>
        <p:txBody>
          <a:bodyPr wrap="square" anchor="t" lIns="45720" rIns="45720">
            <a:spAutoFit/>
          </a:bodyPr>
          <a:lstStyle/>
          <a:p>
            <a:pPr algn="l">
              <a:lnSpc>
                <a:spcPct val="110000"/>
              </a:lnSpc>
              <a:spcAft>
                <a:spcPts val="600"/>
              </a:spcAft>
            </a:pPr>
            <a:r>
              <a:rPr sz="1700" b="1" i="0">
                <a:solidFill>
                  <a:srgbClr val="0E7C86"/>
                </a:solidFill>
                <a:latin typeface="Calibri"/>
              </a:rPr>
              <a:t>Exam-style question</a:t>
            </a:r>
          </a:p>
        </p:txBody>
      </p:sp>
      <p:sp>
        <p:nvSpPr>
          <p:cNvPr id="11" name="TextBox 10"/>
          <p:cNvSpPr txBox="1"/>
          <p:nvPr/>
        </p:nvSpPr>
        <p:spPr>
          <a:xfrm>
            <a:off x="731520" y="2103120"/>
            <a:ext cx="5120640" cy="39319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RLT makes wooden furniture. Ten years ago it had 1 workshop and 18 employees. It now has 3 factories, 240 employees and revenue of $14.5m (up from $0.9m).</a:t>
            </a:r>
          </a:p>
          <a:p>
            <a:pPr algn="l">
              <a:lnSpc>
                <a:spcPct val="110000"/>
              </a:lnSpc>
              <a:spcAft>
                <a:spcPts val="600"/>
              </a:spcAft>
            </a:pPr>
            <a:r>
              <a:rPr sz="1500" b="0" i="0">
                <a:solidFill>
                  <a:srgbClr val="222B36"/>
                </a:solidFill>
                <a:latin typeface="Calibri"/>
              </a:rPr>
              <a:t/>
            </a:r>
          </a:p>
          <a:p>
            <a:pPr algn="l">
              <a:lnSpc>
                <a:spcPct val="110000"/>
              </a:lnSpc>
              <a:spcAft>
                <a:spcPts val="600"/>
              </a:spcAft>
            </a:pPr>
            <a:r>
              <a:rPr sz="1500" b="0" i="0">
                <a:solidFill>
                  <a:srgbClr val="222B36"/>
                </a:solidFill>
                <a:latin typeface="Calibri"/>
              </a:rPr>
              <a:t>(a) Define ‘diseconomies of scale’.  [2]</a:t>
            </a:r>
          </a:p>
          <a:p>
            <a:pPr algn="l">
              <a:lnSpc>
                <a:spcPct val="110000"/>
              </a:lnSpc>
              <a:spcAft>
                <a:spcPts val="600"/>
              </a:spcAft>
            </a:pPr>
            <a:r>
              <a:rPr sz="1500" b="0" i="0">
                <a:solidFill>
                  <a:srgbClr val="222B36"/>
                </a:solidFill>
                <a:latin typeface="Calibri"/>
              </a:rPr>
              <a:t>(b) Identify two ways to measure the size of a business.  [2]</a:t>
            </a:r>
          </a:p>
          <a:p>
            <a:pPr algn="l">
              <a:lnSpc>
                <a:spcPct val="110000"/>
              </a:lnSpc>
              <a:spcAft>
                <a:spcPts val="600"/>
              </a:spcAft>
            </a:pPr>
            <a:r>
              <a:rPr sz="1500" b="0" i="0">
                <a:solidFill>
                  <a:srgbClr val="222B36"/>
                </a:solidFill>
                <a:latin typeface="Calibri"/>
              </a:rPr>
              <a:t>(c) Identify four reasons why a business might remain small.  [4]</a:t>
            </a:r>
          </a:p>
        </p:txBody>
      </p:sp>
      <p:sp>
        <p:nvSpPr>
          <p:cNvPr id="12" name="Rounded Rectangle 11"/>
          <p:cNvSpPr/>
          <p:nvPr/>
        </p:nvSpPr>
        <p:spPr>
          <a:xfrm>
            <a:off x="6263640" y="1463040"/>
            <a:ext cx="5349240" cy="4663440"/>
          </a:xfrm>
          <a:prstGeom prst="roundRect">
            <a:avLst>
              <a:gd name="adj" fmla="val 6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263640" y="1463040"/>
            <a:ext cx="5349240" cy="73152"/>
          </a:xfrm>
          <a:prstGeom prst="rect">
            <a:avLst/>
          </a:prstGeom>
          <a:solidFill>
            <a:srgbClr val="E0A5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46520" y="1645920"/>
            <a:ext cx="4983479" cy="457200"/>
          </a:xfrm>
          <a:prstGeom prst="rect">
            <a:avLst/>
          </a:prstGeom>
          <a:noFill/>
        </p:spPr>
        <p:txBody>
          <a:bodyPr wrap="square" anchor="t" lIns="45720" rIns="45720">
            <a:spAutoFit/>
          </a:bodyPr>
          <a:lstStyle/>
          <a:p>
            <a:pPr algn="l">
              <a:lnSpc>
                <a:spcPct val="110000"/>
              </a:lnSpc>
              <a:spcAft>
                <a:spcPts val="600"/>
              </a:spcAft>
            </a:pPr>
            <a:r>
              <a:rPr sz="1700" b="1" i="0">
                <a:solidFill>
                  <a:srgbClr val="E0A526"/>
                </a:solidFill>
                <a:latin typeface="Calibri"/>
              </a:rPr>
              <a:t>Timing rule</a:t>
            </a:r>
          </a:p>
        </p:txBody>
      </p:sp>
      <p:sp>
        <p:nvSpPr>
          <p:cNvPr id="15" name="TextBox 14"/>
          <p:cNvSpPr txBox="1"/>
          <p:nvPr/>
        </p:nvSpPr>
        <p:spPr>
          <a:xfrm>
            <a:off x="6446520" y="2103120"/>
            <a:ext cx="4983479" cy="3931920"/>
          </a:xfrm>
          <a:prstGeom prst="rect">
            <a:avLst/>
          </a:prstGeom>
          <a:noFill/>
        </p:spPr>
        <p:txBody>
          <a:bodyPr wrap="square" anchor="t" lIns="45720" rIns="45720">
            <a:spAutoFit/>
          </a:bodyPr>
          <a:lstStyle/>
          <a:p>
            <a:pPr algn="l">
              <a:lnSpc>
                <a:spcPct val="110000"/>
              </a:lnSpc>
              <a:spcAft>
                <a:spcPts val="600"/>
              </a:spcAft>
            </a:pPr>
            <a:r>
              <a:rPr sz="1500" b="0" i="0">
                <a:solidFill>
                  <a:srgbClr val="222B36"/>
                </a:solidFill>
                <a:latin typeface="Calibri"/>
              </a:rPr>
              <a:t>About 1 minute per mark.</a:t>
            </a:r>
          </a:p>
          <a:p>
            <a:pPr algn="l">
              <a:lnSpc>
                <a:spcPct val="110000"/>
              </a:lnSpc>
              <a:spcAft>
                <a:spcPts val="600"/>
              </a:spcAft>
            </a:pPr>
            <a:r>
              <a:rPr sz="1500" b="0" i="0">
                <a:solidFill>
                  <a:srgbClr val="222B36"/>
                </a:solidFill>
                <a:latin typeface="Calibri"/>
              </a:rPr>
              <a:t/>
            </a:r>
          </a:p>
          <a:p>
            <a:pPr algn="l">
              <a:lnSpc>
                <a:spcPct val="110000"/>
              </a:lnSpc>
              <a:spcAft>
                <a:spcPts val="600"/>
              </a:spcAft>
            </a:pPr>
            <a:r>
              <a:rPr sz="1500" b="0" i="0">
                <a:solidFill>
                  <a:srgbClr val="222B36"/>
                </a:solidFill>
                <a:latin typeface="Calibri"/>
              </a:rPr>
              <a:t>(a) + (b): 4 minutes</a:t>
            </a:r>
          </a:p>
          <a:p>
            <a:pPr algn="l">
              <a:lnSpc>
                <a:spcPct val="110000"/>
              </a:lnSpc>
              <a:spcAft>
                <a:spcPts val="600"/>
              </a:spcAft>
            </a:pPr>
            <a:r>
              <a:rPr sz="1500" b="0" i="0">
                <a:solidFill>
                  <a:srgbClr val="222B36"/>
                </a:solidFill>
                <a:latin typeface="Calibri"/>
              </a:rPr>
              <a:t>(c): 4 minutes</a:t>
            </a:r>
          </a:p>
          <a:p>
            <a:pPr algn="l">
              <a:lnSpc>
                <a:spcPct val="110000"/>
              </a:lnSpc>
              <a:spcAft>
                <a:spcPts val="600"/>
              </a:spcAft>
            </a:pPr>
            <a:r>
              <a:rPr sz="1500" b="0" i="0">
                <a:solidFill>
                  <a:srgbClr val="222B36"/>
                </a:solidFill>
                <a:latin typeface="Calibri"/>
              </a:rPr>
              <a:t/>
            </a:r>
          </a:p>
          <a:p>
            <a:pPr algn="l">
              <a:lnSpc>
                <a:spcPct val="110000"/>
              </a:lnSpc>
              <a:spcAft>
                <a:spcPts val="600"/>
              </a:spcAft>
            </a:pPr>
            <a:r>
              <a:rPr sz="1500" b="0" i="0">
                <a:solidFill>
                  <a:srgbClr val="222B36"/>
                </a:solidFill>
                <a:latin typeface="Calibri"/>
              </a:rPr>
              <a:t>Swap and mark each other’s answers.</a:t>
            </a:r>
          </a:p>
          <a:p>
            <a:pPr algn="l">
              <a:lnSpc>
                <a:spcPct val="110000"/>
              </a:lnSpc>
              <a:spcAft>
                <a:spcPts val="600"/>
              </a:spcAft>
            </a:pPr>
            <a:r>
              <a:rPr sz="1500" b="0" i="0">
                <a:solidFill>
                  <a:srgbClr val="222B36"/>
                </a:solidFill>
                <a:latin typeface="Calibri"/>
              </a:rPr>
              <a:t/>
            </a:r>
          </a:p>
          <a:p>
            <a:pPr algn="l">
              <a:lnSpc>
                <a:spcPct val="110000"/>
              </a:lnSpc>
              <a:spcAft>
                <a:spcPts val="600"/>
              </a:spcAft>
            </a:pPr>
            <a:r>
              <a:rPr sz="1500" b="0" i="0">
                <a:solidFill>
                  <a:srgbClr val="222B36"/>
                </a:solidFill>
                <a:latin typeface="Calibri"/>
              </a:rPr>
              <a:t>Homework: Explain two characteristics of a successful entrepreneur. Which is likely to be the most important? Justify your answer.  [6]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3 QUESTIONS · HAND IN BEFORE YOU LEAVE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Exit ticket</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26</a:t>
            </a:r>
          </a:p>
        </p:txBody>
      </p:sp>
      <p:sp>
        <p:nvSpPr>
          <p:cNvPr id="8" name="Rounded Rectangle 7"/>
          <p:cNvSpPr/>
          <p:nvPr/>
        </p:nvSpPr>
        <p:spPr>
          <a:xfrm>
            <a:off x="548640" y="1600200"/>
            <a:ext cx="1106424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777240" y="1965960"/>
            <a:ext cx="502920" cy="384048"/>
          </a:xfrm>
          <a:prstGeom prst="roundRect">
            <a:avLst>
              <a:gd name="adj" fmla="val 5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1</a:t>
            </a:r>
          </a:p>
        </p:txBody>
      </p:sp>
      <p:sp>
        <p:nvSpPr>
          <p:cNvPr id="10" name="TextBox 9"/>
          <p:cNvSpPr txBox="1"/>
          <p:nvPr/>
        </p:nvSpPr>
        <p:spPr>
          <a:xfrm>
            <a:off x="1508760" y="1920240"/>
            <a:ext cx="9784080" cy="640080"/>
          </a:xfrm>
          <a:prstGeom prst="rect">
            <a:avLst/>
          </a:prstGeom>
          <a:noFill/>
        </p:spPr>
        <p:txBody>
          <a:bodyPr wrap="square" anchor="t" lIns="45720" rIns="45720">
            <a:spAutoFit/>
          </a:bodyPr>
          <a:lstStyle/>
          <a:p>
            <a:pPr algn="l">
              <a:lnSpc>
                <a:spcPct val="110000"/>
              </a:lnSpc>
              <a:spcAft>
                <a:spcPts val="600"/>
              </a:spcAft>
            </a:pPr>
            <a:r>
              <a:rPr sz="2000" b="0" i="0">
                <a:solidFill>
                  <a:srgbClr val="222B36"/>
                </a:solidFill>
                <a:latin typeface="Calibri"/>
              </a:rPr>
              <a:t>Identify two ways to measure the size of a business.  [2]</a:t>
            </a:r>
          </a:p>
        </p:txBody>
      </p:sp>
      <p:sp>
        <p:nvSpPr>
          <p:cNvPr id="11" name="Rounded Rectangle 10"/>
          <p:cNvSpPr/>
          <p:nvPr/>
        </p:nvSpPr>
        <p:spPr>
          <a:xfrm>
            <a:off x="548640" y="2971800"/>
            <a:ext cx="1106424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77240" y="3337560"/>
            <a:ext cx="502920" cy="384048"/>
          </a:xfrm>
          <a:prstGeom prst="roundRect">
            <a:avLst>
              <a:gd name="adj" fmla="val 5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2</a:t>
            </a:r>
          </a:p>
        </p:txBody>
      </p:sp>
      <p:sp>
        <p:nvSpPr>
          <p:cNvPr id="13" name="TextBox 12"/>
          <p:cNvSpPr txBox="1"/>
          <p:nvPr/>
        </p:nvSpPr>
        <p:spPr>
          <a:xfrm>
            <a:off x="1508760" y="3291840"/>
            <a:ext cx="9784080" cy="640080"/>
          </a:xfrm>
          <a:prstGeom prst="rect">
            <a:avLst/>
          </a:prstGeom>
          <a:noFill/>
        </p:spPr>
        <p:txBody>
          <a:bodyPr wrap="square" anchor="t" lIns="45720" rIns="45720">
            <a:spAutoFit/>
          </a:bodyPr>
          <a:lstStyle/>
          <a:p>
            <a:pPr algn="l">
              <a:lnSpc>
                <a:spcPct val="110000"/>
              </a:lnSpc>
              <a:spcAft>
                <a:spcPts val="600"/>
              </a:spcAft>
            </a:pPr>
            <a:r>
              <a:rPr sz="2000" b="0" i="0">
                <a:solidFill>
                  <a:srgbClr val="222B36"/>
                </a:solidFill>
                <a:latin typeface="Calibri"/>
              </a:rPr>
              <a:t>Explain one diseconomy of scale Westbridge might face with two workshops.</a:t>
            </a:r>
          </a:p>
        </p:txBody>
      </p:sp>
      <p:sp>
        <p:nvSpPr>
          <p:cNvPr id="14" name="Rounded Rectangle 13"/>
          <p:cNvSpPr/>
          <p:nvPr/>
        </p:nvSpPr>
        <p:spPr>
          <a:xfrm>
            <a:off x="548640" y="4343400"/>
            <a:ext cx="11064240" cy="1143000"/>
          </a:xfrm>
          <a:prstGeom prst="roundRect">
            <a:avLst>
              <a:gd name="adj" fmla="val 10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777240" y="4709160"/>
            <a:ext cx="502920" cy="384048"/>
          </a:xfrm>
          <a:prstGeom prst="roundRect">
            <a:avLst>
              <a:gd name="adj" fmla="val 50000"/>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r>
              <a:rPr sz="1200" b="1">
                <a:solidFill>
                  <a:srgbClr val="FFFFFF"/>
                </a:solidFill>
                <a:latin typeface="Calibri"/>
              </a:rPr>
              <a:t>3</a:t>
            </a:r>
          </a:p>
        </p:txBody>
      </p:sp>
      <p:sp>
        <p:nvSpPr>
          <p:cNvPr id="16" name="TextBox 15"/>
          <p:cNvSpPr txBox="1"/>
          <p:nvPr/>
        </p:nvSpPr>
        <p:spPr>
          <a:xfrm>
            <a:off x="1508760" y="4663440"/>
            <a:ext cx="9784080" cy="640080"/>
          </a:xfrm>
          <a:prstGeom prst="rect">
            <a:avLst/>
          </a:prstGeom>
          <a:noFill/>
        </p:spPr>
        <p:txBody>
          <a:bodyPr wrap="square" anchor="t" lIns="45720" rIns="45720">
            <a:spAutoFit/>
          </a:bodyPr>
          <a:lstStyle/>
          <a:p>
            <a:pPr algn="l">
              <a:lnSpc>
                <a:spcPct val="110000"/>
              </a:lnSpc>
              <a:spcAft>
                <a:spcPts val="600"/>
              </a:spcAft>
            </a:pPr>
            <a:r>
              <a:rPr sz="2000" b="0" i="0">
                <a:solidFill>
                  <a:srgbClr val="222B36"/>
                </a:solidFill>
                <a:latin typeface="Calibri"/>
              </a:rPr>
              <a:t>Give one reason why a new business is more likely to fail than an established one.</a:t>
            </a:r>
          </a:p>
        </p:txBody>
      </p:sp>
      <p:sp>
        <p:nvSpPr>
          <p:cNvPr id="17" name="TextBox 16"/>
          <p:cNvSpPr txBox="1"/>
          <p:nvPr/>
        </p:nvSpPr>
        <p:spPr>
          <a:xfrm>
            <a:off x="548640" y="5760720"/>
            <a:ext cx="10972800" cy="457200"/>
          </a:xfrm>
          <a:prstGeom prst="rect">
            <a:avLst/>
          </a:prstGeom>
          <a:noFill/>
        </p:spPr>
        <p:txBody>
          <a:bodyPr wrap="square" anchor="t" lIns="45720" rIns="45720">
            <a:spAutoFit/>
          </a:bodyPr>
          <a:lstStyle/>
          <a:p>
            <a:pPr algn="l">
              <a:lnSpc>
                <a:spcPct val="110000"/>
              </a:lnSpc>
              <a:spcAft>
                <a:spcPts val="600"/>
              </a:spcAft>
            </a:pPr>
            <a:r>
              <a:rPr sz="1500" b="1" i="0">
                <a:solidFill>
                  <a:srgbClr val="0E7C86"/>
                </a:solidFill>
                <a:latin typeface="Calibri"/>
              </a:rPr>
              <a:t>Next lecture: Types of business organisation, and business objectives and stakeholders.</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320040"/>
            <a:ext cx="9144000" cy="365760"/>
          </a:xfrm>
          <a:prstGeom prst="rect">
            <a:avLst/>
          </a:prstGeom>
          <a:noFill/>
        </p:spPr>
        <p:txBody>
          <a:bodyPr wrap="square" anchor="t" lIns="45720" rIns="45720">
            <a:spAutoFit/>
          </a:bodyPr>
          <a:lstStyle/>
          <a:p>
            <a:pPr algn="l">
              <a:lnSpc>
                <a:spcPct val="110000"/>
              </a:lnSpc>
              <a:spcAft>
                <a:spcPts val="600"/>
              </a:spcAft>
            </a:pPr>
            <a:r>
              <a:rPr sz="1200" b="1" i="0">
                <a:solidFill>
                  <a:srgbClr val="0E7C86"/>
                </a:solidFill>
                <a:latin typeface="Calibri"/>
              </a:rPr>
              <a:t>REVISE</a:t>
            </a:r>
          </a:p>
        </p:txBody>
      </p:sp>
      <p:sp>
        <p:nvSpPr>
          <p:cNvPr id="5" name="TextBox 4"/>
          <p:cNvSpPr txBox="1"/>
          <p:nvPr/>
        </p:nvSpPr>
        <p:spPr>
          <a:xfrm>
            <a:off x="548640" y="566928"/>
            <a:ext cx="10972800" cy="822960"/>
          </a:xfrm>
          <a:prstGeom prst="rect">
            <a:avLst/>
          </a:prstGeom>
          <a:noFill/>
        </p:spPr>
        <p:txBody>
          <a:bodyPr wrap="square" anchor="t" lIns="45720" rIns="45720">
            <a:spAutoFit/>
          </a:bodyPr>
          <a:lstStyle/>
          <a:p>
            <a:pPr algn="l">
              <a:lnSpc>
                <a:spcPct val="110000"/>
              </a:lnSpc>
              <a:spcAft>
                <a:spcPts val="600"/>
              </a:spcAft>
            </a:pPr>
            <a:r>
              <a:rPr sz="3000" b="1" i="0">
                <a:solidFill>
                  <a:srgbClr val="1F3A5F"/>
                </a:solidFill>
                <a:latin typeface="Calibri"/>
              </a:rPr>
              <a:t>Summary: key terms from Part 2</a:t>
            </a:r>
          </a:p>
        </p:txBody>
      </p:sp>
      <p:sp>
        <p:nvSpPr>
          <p:cNvPr id="6" name="TextBox 5"/>
          <p:cNvSpPr txBox="1"/>
          <p:nvPr/>
        </p:nvSpPr>
        <p:spPr>
          <a:xfrm>
            <a:off x="548640" y="6400800"/>
            <a:ext cx="8229600" cy="274320"/>
          </a:xfrm>
          <a:prstGeom prst="rect">
            <a:avLst/>
          </a:prstGeom>
          <a:noFill/>
        </p:spPr>
        <p:txBody>
          <a:bodyPr wrap="square" anchor="t" lIns="45720" rIns="45720">
            <a:spAutoFit/>
          </a:bodyPr>
          <a:lstStyle/>
          <a:p>
            <a:pPr algn="l">
              <a:lnSpc>
                <a:spcPct val="110000"/>
              </a:lnSpc>
              <a:spcAft>
                <a:spcPts val="600"/>
              </a:spcAft>
            </a:pPr>
            <a:r>
              <a:rPr sz="1000" b="0" i="0">
                <a:solidFill>
                  <a:srgbClr val="6B7785"/>
                </a:solidFill>
                <a:latin typeface="Calibri"/>
              </a:rPr>
              <a:t>Chapter 1 · Part 2 · Enterprise, business growth and size (syllabus 1.3)</a:t>
            </a:r>
          </a:p>
        </p:txBody>
      </p:sp>
      <p:sp>
        <p:nvSpPr>
          <p:cNvPr id="7" name="TextBox 6"/>
          <p:cNvSpPr txBox="1"/>
          <p:nvPr/>
        </p:nvSpPr>
        <p:spPr>
          <a:xfrm>
            <a:off x="11155680" y="6400800"/>
            <a:ext cx="731520" cy="274320"/>
          </a:xfrm>
          <a:prstGeom prst="rect">
            <a:avLst/>
          </a:prstGeom>
          <a:noFill/>
        </p:spPr>
        <p:txBody>
          <a:bodyPr wrap="square" anchor="t" lIns="45720" rIns="45720">
            <a:spAutoFit/>
          </a:bodyPr>
          <a:lstStyle/>
          <a:p>
            <a:pPr algn="r">
              <a:lnSpc>
                <a:spcPct val="110000"/>
              </a:lnSpc>
              <a:spcAft>
                <a:spcPts val="600"/>
              </a:spcAft>
            </a:pPr>
            <a:r>
              <a:rPr sz="1000" b="0" i="0">
                <a:solidFill>
                  <a:srgbClr val="6B7785"/>
                </a:solidFill>
                <a:latin typeface="Calibri"/>
              </a:rPr>
              <a:t>27</a:t>
            </a:r>
          </a:p>
        </p:txBody>
      </p:sp>
      <p:sp>
        <p:nvSpPr>
          <p:cNvPr id="8" name="Rounded Rectangle 7"/>
          <p:cNvSpPr/>
          <p:nvPr/>
        </p:nvSpPr>
        <p:spPr>
          <a:xfrm>
            <a:off x="548640" y="141732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20" y="1508760"/>
            <a:ext cx="237744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Entrepreneur</a:t>
            </a:r>
          </a:p>
        </p:txBody>
      </p:sp>
      <p:sp>
        <p:nvSpPr>
          <p:cNvPr id="10" name="TextBox 9"/>
          <p:cNvSpPr txBox="1"/>
          <p:nvPr/>
        </p:nvSpPr>
        <p:spPr>
          <a:xfrm>
            <a:off x="3154680" y="1508760"/>
            <a:ext cx="27432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Organises, operates and takes the risk</a:t>
            </a:r>
          </a:p>
        </p:txBody>
      </p:sp>
      <p:sp>
        <p:nvSpPr>
          <p:cNvPr id="11" name="Rounded Rectangle 10"/>
          <p:cNvSpPr/>
          <p:nvPr/>
        </p:nvSpPr>
        <p:spPr>
          <a:xfrm>
            <a:off x="6172200" y="141732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55080" y="1508760"/>
            <a:ext cx="237744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Business plan</a:t>
            </a:r>
          </a:p>
        </p:txBody>
      </p:sp>
      <p:sp>
        <p:nvSpPr>
          <p:cNvPr id="13" name="TextBox 12"/>
          <p:cNvSpPr txBox="1"/>
          <p:nvPr/>
        </p:nvSpPr>
        <p:spPr>
          <a:xfrm>
            <a:off x="8778240" y="1508760"/>
            <a:ext cx="27432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Objectives, market, strategy, forecasts</a:t>
            </a:r>
          </a:p>
        </p:txBody>
      </p:sp>
      <p:sp>
        <p:nvSpPr>
          <p:cNvPr id="14" name="Rounded Rectangle 13"/>
          <p:cNvSpPr/>
          <p:nvPr/>
        </p:nvSpPr>
        <p:spPr>
          <a:xfrm>
            <a:off x="548640" y="224028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2331720"/>
            <a:ext cx="237744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Measures of size</a:t>
            </a:r>
          </a:p>
        </p:txBody>
      </p:sp>
      <p:sp>
        <p:nvSpPr>
          <p:cNvPr id="16" name="TextBox 15"/>
          <p:cNvSpPr txBox="1"/>
          <p:nvPr/>
        </p:nvSpPr>
        <p:spPr>
          <a:xfrm>
            <a:off x="3154680" y="2331720"/>
            <a:ext cx="27432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Employees, revenue, capital, market share</a:t>
            </a:r>
          </a:p>
        </p:txBody>
      </p:sp>
      <p:sp>
        <p:nvSpPr>
          <p:cNvPr id="17" name="Rounded Rectangle 16"/>
          <p:cNvSpPr/>
          <p:nvPr/>
        </p:nvSpPr>
        <p:spPr>
          <a:xfrm>
            <a:off x="6172200" y="224028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55080" y="2331720"/>
            <a:ext cx="237744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Internal growth</a:t>
            </a:r>
          </a:p>
        </p:txBody>
      </p:sp>
      <p:sp>
        <p:nvSpPr>
          <p:cNvPr id="19" name="TextBox 18"/>
          <p:cNvSpPr txBox="1"/>
          <p:nvPr/>
        </p:nvSpPr>
        <p:spPr>
          <a:xfrm>
            <a:off x="8778240" y="2331720"/>
            <a:ext cx="27432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Expanding own operations</a:t>
            </a:r>
          </a:p>
        </p:txBody>
      </p:sp>
      <p:sp>
        <p:nvSpPr>
          <p:cNvPr id="20" name="Rounded Rectangle 19"/>
          <p:cNvSpPr/>
          <p:nvPr/>
        </p:nvSpPr>
        <p:spPr>
          <a:xfrm>
            <a:off x="548640" y="306324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31520" y="3154680"/>
            <a:ext cx="237744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External growth</a:t>
            </a:r>
          </a:p>
        </p:txBody>
      </p:sp>
      <p:sp>
        <p:nvSpPr>
          <p:cNvPr id="22" name="TextBox 21"/>
          <p:cNvSpPr txBox="1"/>
          <p:nvPr/>
        </p:nvSpPr>
        <p:spPr>
          <a:xfrm>
            <a:off x="3154680" y="3154680"/>
            <a:ext cx="27432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Merger or takeover</a:t>
            </a:r>
          </a:p>
        </p:txBody>
      </p:sp>
      <p:sp>
        <p:nvSpPr>
          <p:cNvPr id="23" name="Rounded Rectangle 22"/>
          <p:cNvSpPr/>
          <p:nvPr/>
        </p:nvSpPr>
        <p:spPr>
          <a:xfrm>
            <a:off x="6172200" y="306324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355080" y="3154680"/>
            <a:ext cx="237744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Horizontal integration</a:t>
            </a:r>
          </a:p>
        </p:txBody>
      </p:sp>
      <p:sp>
        <p:nvSpPr>
          <p:cNvPr id="25" name="TextBox 24"/>
          <p:cNvSpPr txBox="1"/>
          <p:nvPr/>
        </p:nvSpPr>
        <p:spPr>
          <a:xfrm>
            <a:off x="8778240" y="3154680"/>
            <a:ext cx="27432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Same industry, same stage</a:t>
            </a:r>
          </a:p>
        </p:txBody>
      </p:sp>
      <p:sp>
        <p:nvSpPr>
          <p:cNvPr id="26" name="Rounded Rectangle 25"/>
          <p:cNvSpPr/>
          <p:nvPr/>
        </p:nvSpPr>
        <p:spPr>
          <a:xfrm>
            <a:off x="548640" y="388620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31520" y="3977639"/>
            <a:ext cx="237744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Vertical integration</a:t>
            </a:r>
          </a:p>
        </p:txBody>
      </p:sp>
      <p:sp>
        <p:nvSpPr>
          <p:cNvPr id="28" name="TextBox 27"/>
          <p:cNvSpPr txBox="1"/>
          <p:nvPr/>
        </p:nvSpPr>
        <p:spPr>
          <a:xfrm>
            <a:off x="3154680" y="3977639"/>
            <a:ext cx="27432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Same industry, different stage</a:t>
            </a:r>
          </a:p>
        </p:txBody>
      </p:sp>
      <p:sp>
        <p:nvSpPr>
          <p:cNvPr id="29" name="Rounded Rectangle 28"/>
          <p:cNvSpPr/>
          <p:nvPr/>
        </p:nvSpPr>
        <p:spPr>
          <a:xfrm>
            <a:off x="6172200" y="388620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355080" y="3977639"/>
            <a:ext cx="237744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Conglomerate</a:t>
            </a:r>
          </a:p>
        </p:txBody>
      </p:sp>
      <p:sp>
        <p:nvSpPr>
          <p:cNvPr id="31" name="TextBox 30"/>
          <p:cNvSpPr txBox="1"/>
          <p:nvPr/>
        </p:nvSpPr>
        <p:spPr>
          <a:xfrm>
            <a:off x="8778240" y="3977639"/>
            <a:ext cx="27432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Different industries</a:t>
            </a:r>
          </a:p>
        </p:txBody>
      </p:sp>
      <p:sp>
        <p:nvSpPr>
          <p:cNvPr id="32" name="Rounded Rectangle 31"/>
          <p:cNvSpPr/>
          <p:nvPr/>
        </p:nvSpPr>
        <p:spPr>
          <a:xfrm>
            <a:off x="548640" y="470916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731520" y="4800600"/>
            <a:ext cx="237744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Economies of scale</a:t>
            </a:r>
          </a:p>
        </p:txBody>
      </p:sp>
      <p:sp>
        <p:nvSpPr>
          <p:cNvPr id="34" name="TextBox 33"/>
          <p:cNvSpPr txBox="1"/>
          <p:nvPr/>
        </p:nvSpPr>
        <p:spPr>
          <a:xfrm>
            <a:off x="3154680" y="4800600"/>
            <a:ext cx="27432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Average cost falls as size grows</a:t>
            </a:r>
          </a:p>
        </p:txBody>
      </p:sp>
      <p:sp>
        <p:nvSpPr>
          <p:cNvPr id="35" name="Rounded Rectangle 34"/>
          <p:cNvSpPr/>
          <p:nvPr/>
        </p:nvSpPr>
        <p:spPr>
          <a:xfrm>
            <a:off x="6172200" y="470916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355080" y="4800600"/>
            <a:ext cx="237744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Diseconomies of scale</a:t>
            </a:r>
          </a:p>
        </p:txBody>
      </p:sp>
      <p:sp>
        <p:nvSpPr>
          <p:cNvPr id="37" name="TextBox 36"/>
          <p:cNvSpPr txBox="1"/>
          <p:nvPr/>
        </p:nvSpPr>
        <p:spPr>
          <a:xfrm>
            <a:off x="8778240" y="4800600"/>
            <a:ext cx="27432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Average cost rises beyond a certain size</a:t>
            </a:r>
          </a:p>
        </p:txBody>
      </p:sp>
      <p:sp>
        <p:nvSpPr>
          <p:cNvPr id="38" name="Rounded Rectangle 37"/>
          <p:cNvSpPr/>
          <p:nvPr/>
        </p:nvSpPr>
        <p:spPr>
          <a:xfrm>
            <a:off x="548640" y="5532120"/>
            <a:ext cx="5440680" cy="731520"/>
          </a:xfrm>
          <a:prstGeom prst="roundRect">
            <a:avLst>
              <a:gd name="adj" fmla="val 12000"/>
            </a:avLst>
          </a:prstGeom>
          <a:solidFill>
            <a:srgbClr val="F4F7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731520" y="5623559"/>
            <a:ext cx="2377440" cy="548640"/>
          </a:xfrm>
          <a:prstGeom prst="rect">
            <a:avLst/>
          </a:prstGeom>
          <a:noFill/>
        </p:spPr>
        <p:txBody>
          <a:bodyPr wrap="square" anchor="t" lIns="45720" rIns="45720">
            <a:spAutoFit/>
          </a:bodyPr>
          <a:lstStyle/>
          <a:p>
            <a:pPr algn="l">
              <a:lnSpc>
                <a:spcPct val="110000"/>
              </a:lnSpc>
              <a:spcAft>
                <a:spcPts val="600"/>
              </a:spcAft>
            </a:pPr>
            <a:r>
              <a:rPr sz="1500" b="1" i="0">
                <a:solidFill>
                  <a:srgbClr val="1F3A5F"/>
                </a:solidFill>
                <a:latin typeface="Calibri"/>
              </a:rPr>
              <a:t>Business failure</a:t>
            </a:r>
          </a:p>
        </p:txBody>
      </p:sp>
      <p:sp>
        <p:nvSpPr>
          <p:cNvPr id="40" name="TextBox 39"/>
          <p:cNvSpPr txBox="1"/>
          <p:nvPr/>
        </p:nvSpPr>
        <p:spPr>
          <a:xfrm>
            <a:off x="3154680" y="5623559"/>
            <a:ext cx="2743200" cy="594360"/>
          </a:xfrm>
          <a:prstGeom prst="rect">
            <a:avLst/>
          </a:prstGeom>
          <a:noFill/>
        </p:spPr>
        <p:txBody>
          <a:bodyPr wrap="square" anchor="t" lIns="45720" rIns="45720">
            <a:spAutoFit/>
          </a:bodyPr>
          <a:lstStyle/>
          <a:p>
            <a:pPr algn="l">
              <a:lnSpc>
                <a:spcPct val="110000"/>
              </a:lnSpc>
              <a:spcAft>
                <a:spcPts val="600"/>
              </a:spcAft>
            </a:pPr>
            <a:r>
              <a:rPr sz="1400" b="0" i="0">
                <a:solidFill>
                  <a:srgbClr val="222B36"/>
                </a:solidFill>
                <a:latin typeface="Calibri"/>
              </a:rPr>
              <a:t>Poor planning, cash flow, competition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