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Ten years ago</c:v>
                </c:pt>
              </c:strCache>
            </c:strRef>
          </c:tx>
          <c:spPr>
            <a:solidFill>
              <a:srgbClr val="6B7785"/>
            </a:solidFill>
          </c:spPr>
          <c:cat>
            <c:strRef>
              <c:f>Sheet1!$A$2:$A$4</c:f>
              <c:strCache>
                <c:ptCount val="3"/>
                <c:pt idx="0">
                  <c:v>Primary</c:v>
                </c:pt>
                <c:pt idx="1">
                  <c:v>Secondary</c:v>
                </c:pt>
                <c:pt idx="2">
                  <c:v>Tertiary</c:v>
                </c:pt>
              </c:strCache>
            </c:strRef>
          </c:cat>
          <c:val>
            <c:numRef>
              <c:f>Sheet1!$B$2:$B$4</c:f>
              <c:numCache>
                <c:formatCode>General</c:formatCode>
                <c:ptCount val="3"/>
                <c:pt idx="0">
                  <c:v>42</c:v>
                </c:pt>
                <c:pt idx="1">
                  <c:v>25</c:v>
                </c:pt>
                <c:pt idx="2">
                  <c:v>33</c:v>
                </c:pt>
              </c:numCache>
            </c:numRef>
          </c:val>
        </c:ser>
        <c:ser>
          <c:idx val="1"/>
          <c:order val="1"/>
          <c:tx>
            <c:strRef>
              <c:f>Sheet1!$C$1</c:f>
              <c:strCache>
                <c:ptCount val="1"/>
                <c:pt idx="0">
                  <c:v>Today</c:v>
                </c:pt>
              </c:strCache>
            </c:strRef>
          </c:tx>
          <c:spPr>
            <a:solidFill>
              <a:srgbClr val="0E7C86"/>
            </a:solidFill>
          </c:spPr>
          <c:cat>
            <c:strRef>
              <c:f>Sheet1!$A$2:$A$4</c:f>
              <c:strCache>
                <c:ptCount val="3"/>
                <c:pt idx="0">
                  <c:v>Primary</c:v>
                </c:pt>
                <c:pt idx="1">
                  <c:v>Secondary</c:v>
                </c:pt>
                <c:pt idx="2">
                  <c:v>Tertiary</c:v>
                </c:pt>
              </c:strCache>
            </c:strRef>
          </c:cat>
          <c:val>
            <c:numRef>
              <c:f>Sheet1!$C$2:$C$4</c:f>
              <c:numCache>
                <c:formatCode>General</c:formatCode>
                <c:ptCount val="3"/>
                <c:pt idx="0">
                  <c:v>28</c:v>
                </c:pt>
                <c:pt idx="1">
                  <c:v>27</c:v>
                </c:pt>
                <c:pt idx="2">
                  <c:v>45</c:v>
                </c:pt>
              </c:numCache>
            </c:numRef>
          </c:val>
        </c:ser>
        <c:dLbls>
          <c:numFmt formatCode="0&quot;%&quot;" sourceLinked="0"/>
          <c:txPr>
            <a:bodyPr/>
            <a:lstStyle/>
            <a:p>
              <a:pPr>
                <a:defRPr sz="1100"/>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b"/>
        <c:majorTickMark val="out"/>
        <c:minorTickMark val="none"/>
        <c:tickLblPos val="nextTo"/>
        <c:txPr>
          <a:bodyPr/>
          <a:lstStyle/>
          <a:p>
            <a:pPr>
              <a:defRPr sz="1300"/>
            </a:pPr>
          </a:p>
        </c:txPr>
        <c:crossAx val="-2113994440"/>
        <c:crosses val="autoZero"/>
        <c:auto val="1"/>
        <c:lblAlgn val="ctr"/>
        <c:lblOffset val="100"/>
        <c:noMultiLvlLbl val="0"/>
      </c:catAx>
      <c:valAx>
        <c:axId val="-2113994440"/>
        <c:scaling/>
        <c:delete val="0"/>
        <c:axPos val="l"/>
        <c:majorTickMark val="out"/>
        <c:minorTickMark val="none"/>
        <c:tickLblPos val="nextTo"/>
        <c:txPr>
          <a:bodyPr/>
          <a:lstStyle/>
          <a:p>
            <a:pPr>
              <a:defRPr sz="1100"/>
            </a:pPr>
          </a:p>
        </c:txPr>
        <c:crossAx val="-2068027336"/>
        <c:crosses val="autoZero"/>
      </c:valAx>
    </c:plotArea>
    <c:legend>
      <c:legendPos val="b"/>
      <c:overlay val="0"/>
      <c:txPr>
        <a:bodyPr/>
        <a:lstStyle/>
        <a:p>
          <a:pPr>
            <a:defRPr sz="1200"/>
          </a:pPr>
        </a:p>
      </c:txPr>
    </c:legend>
    <c:dispBlanksAs val="gap"/>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is the first of three lectures on Chapter 1, Understanding business activity. Today we cover why businesses exist, how they create added value, and how economic activity is divided into sectors. About 55 minutes, in three short chunks, each followed by a quick check. Students write on the Part 1 notes handout as we go. Everything needed to follow the lecture is on the slides.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objectives aloud. Each one links to a typical question type on the previous slide. We return to this list at the exit ticket.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silently, then compare with a partner for one minute. Do not give answers yet; each question previews part of today's lecture. Suggested answers: Q1 food or water (need), a phone (want); Q2 $14 has been added; Q3 farming, fishing, mining; Q4 for example the national railway or a state hospital; Q5 doing one task makes them faster and more skilled.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Introduce Hannah and Westbridge Bags. The full case brief is on the next slide. Each of the four questions on the right is answered by one chunk of today's lecture, so return to Hannah after each chunk.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case aloud or give students two minutes to read it. The four resources on the right are the factors of production: land, labour, capital and enterprise. Ask students to suggest one more example of each for Westbridge.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Scarcity is the reason business decisions matter: resources are limited but wants are not, so every choice has a cost. Ask: is a mobile phone a need or a want? Accept 'want', but note that for a delivery rider it may be essential for work.</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most common error is saying the opportunity cost is the $2,000. The money is the price; the opportunity cost is the next best thing that could have been done with it. Quick check: you spend Saturday revising instead of working a paid shift. What is the opportunity cost? (The wages from the shift.)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 both terms. Specialisation is the wider idea; the division of labour is specialisation inside one business. In answers, students must link each benefit or drawback to the business, for example 'the worker who fits zips becomes faster, so more bags are made each day'.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write answers before you reveal them. Cold-call two students per question. If more than a third get Q2 wrong, re-teach opportunity cost with another example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Businesses exist because they organise scarce resources to make things people will pay for. Not every business aims for profit; some aim to survive, grow or help society, which leads to social enterprise. Business objectives are covered in full in Lecture 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 through the calculation slowly. Then a 'you do': a café sells a coffee for $3.50 and the beans, milk and cup cost $0.90. Added value = $2.60. Stress that wages and rent are not deducted, so added value is not the same as profit.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routes: raise what customers will pay, or reduce what the business pays for materials. Each has a trade-off, which is what evaluation questions test. Discussion: if Westbridge adds a decorative feature and raises its price, will customers necessarily see more value?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full definition needs two ideas: social (or environmental) objectives AND reinvesting the surplus. A social enterprise still sells goods or services and must cover its costs, which is how it differs from a charity. Ask students to name a social enterprise they know.</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Reveal answers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the chain of production to show that the three sectors depend on each other. Make sure students can name primary activities other than farming: fishing, mining, forestry, oil extraction. Construction is secondary, a common mistake.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a question gives data, students must quote it: 'the primary sector fell from 42% to 28%' earns the application mark. Introduce two terms: industrialisation (workers moving from the primary to the secondary sector) and deindustrialisation (the secondary sector shrinking as the tertiary sector grows).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countries are mixed economies. The plc trap: 'public' in public limited company means its shares are sold to the public, not that the government owns it. Plcs are covered in Lecture 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mini whiteboards or hands up for Q1. Q3 catches the plc misconception early.</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should learn the four colours: blue knowledge, teal application, amber analysis, green evaluation. All model answers in these lectures use them. Paper 1 'Do you think…' questions are general, so they carry no application marks, whereas 'Explain' questions about a named business do.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 do, we do, you do. I do: talk through this answer. We do: build the benefit 'less training needed' together. You do: students write their own answer to 'Explain two benefits to Westbridge of using specialisation', then peer-mark using the colours.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There are no application marks here because the question is general. The evaluation must make a decision and give a reason that goes further than the analysis, ideally saying what the decision depends on.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students to tick any mistake they made in today's checks. These are the errors that cost the most marks on this topic.</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(a) business activity that provides services to consumers and businesses [2]; (b) fishing, mining, forestry [1 each]; (c) rising incomes mean more spending on services such as tourism, so workers move out of farming, which fell from 42% to 28% [k, app, an]; machinery in farming means fewer farm workers are needed [k, app, an].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Collect exit tickets and sort them into got it, nearly, not yet. These questions open the next lecture's starter. Answers: (1) selling price minus the cost of bought-in materials; (2) the product photos; (3) rising incomes mean people spend more on services, so the tertiary sector creates more jobs.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complete the summary box at the bottom of their notes handout using these terms.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students how this topic is examined before teaching it, so they know why each idea matters. Paper 1 questions are short and based on a brief business context; Paper 2 questions are based on a longer case study. Point out that definition questions are easy marks that many students lose by giving an example instead of a definition.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4846320"/>
            <a:ext cx="12191695" cy="201168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731520"/>
            <a:ext cx="10058400" cy="457200"/>
          </a:xfrm>
          <a:prstGeom prst="rect">
            <a:avLst/>
          </a:prstGeom>
          <a:noFill/>
        </p:spPr>
        <p:txBody>
          <a:bodyPr wrap="square" anchor="t" lIns="45720" rIns="45720">
            <a:spAutoFit/>
          </a:bodyPr>
          <a:lstStyle/>
          <a:p>
            <a:pPr algn="l">
              <a:lnSpc>
                <a:spcPct val="110000"/>
              </a:lnSpc>
              <a:spcAft>
                <a:spcPts val="600"/>
              </a:spcAft>
            </a:pPr>
            <a:r>
              <a:rPr sz="1400" b="1" i="0">
                <a:solidFill>
                  <a:srgbClr val="E0A526"/>
                </a:solidFill>
                <a:latin typeface="Calibri"/>
              </a:rPr>
              <a:t>CAMBRIDGE O LEVEL BUSINESS 7081  ·  CHAPTER 1  ·  LECTURE 1 OF 3</a:t>
            </a:r>
          </a:p>
        </p:txBody>
      </p:sp>
      <p:sp>
        <p:nvSpPr>
          <p:cNvPr id="5" name="TextBox 4"/>
          <p:cNvSpPr txBox="1"/>
          <p:nvPr/>
        </p:nvSpPr>
        <p:spPr>
          <a:xfrm>
            <a:off x="731520" y="1371600"/>
            <a:ext cx="10515600" cy="1828800"/>
          </a:xfrm>
          <a:prstGeom prst="rect">
            <a:avLst/>
          </a:prstGeom>
          <a:noFill/>
        </p:spPr>
        <p:txBody>
          <a:bodyPr wrap="square" anchor="t" lIns="45720" rIns="45720">
            <a:spAutoFit/>
          </a:bodyPr>
          <a:lstStyle/>
          <a:p>
            <a:pPr algn="l">
              <a:lnSpc>
                <a:spcPct val="110000"/>
              </a:lnSpc>
              <a:spcAft>
                <a:spcPts val="600"/>
              </a:spcAft>
            </a:pPr>
            <a:r>
              <a:rPr sz="4400" b="1" i="0">
                <a:solidFill>
                  <a:srgbClr val="FFFFFF"/>
                </a:solidFill>
                <a:latin typeface="Calibri"/>
              </a:rPr>
              <a:t>Why do businesses exist, and where do they fit in the economy?</a:t>
            </a:r>
          </a:p>
        </p:txBody>
      </p:sp>
      <p:sp>
        <p:nvSpPr>
          <p:cNvPr id="6" name="TextBox 5"/>
          <p:cNvSpPr txBox="1"/>
          <p:nvPr/>
        </p:nvSpPr>
        <p:spPr>
          <a:xfrm>
            <a:off x="731520" y="3291840"/>
            <a:ext cx="10058400" cy="731520"/>
          </a:xfrm>
          <a:prstGeom prst="rect">
            <a:avLst/>
          </a:prstGeom>
          <a:noFill/>
        </p:spPr>
        <p:txBody>
          <a:bodyPr wrap="square" anchor="t" lIns="45720" rIns="45720">
            <a:spAutoFit/>
          </a:bodyPr>
          <a:lstStyle/>
          <a:p>
            <a:pPr algn="l">
              <a:lnSpc>
                <a:spcPct val="110000"/>
              </a:lnSpc>
              <a:spcAft>
                <a:spcPts val="600"/>
              </a:spcAft>
            </a:pPr>
            <a:r>
              <a:rPr sz="2200" b="0" i="0">
                <a:solidFill>
                  <a:srgbClr val="CFDDE8"/>
                </a:solidFill>
                <a:latin typeface="Calibri"/>
              </a:rPr>
              <a:t>Syllabus sections 1.1 Business activity  ·  1.2 Economic sectors</a:t>
            </a:r>
          </a:p>
        </p:txBody>
      </p:sp>
      <p:sp>
        <p:nvSpPr>
          <p:cNvPr id="7" name="TextBox 6"/>
          <p:cNvSpPr txBox="1"/>
          <p:nvPr/>
        </p:nvSpPr>
        <p:spPr>
          <a:xfrm>
            <a:off x="731520" y="5212080"/>
            <a:ext cx="10058400" cy="457200"/>
          </a:xfrm>
          <a:prstGeom prst="rect">
            <a:avLst/>
          </a:prstGeom>
          <a:noFill/>
        </p:spPr>
        <p:txBody>
          <a:bodyPr wrap="square" anchor="t" lIns="45720" rIns="45720">
            <a:spAutoFit/>
          </a:bodyPr>
          <a:lstStyle/>
          <a:p>
            <a:pPr algn="l">
              <a:lnSpc>
                <a:spcPct val="110000"/>
              </a:lnSpc>
              <a:spcAft>
                <a:spcPts val="600"/>
              </a:spcAft>
            </a:pPr>
            <a:r>
              <a:rPr sz="1600" b="0" i="0">
                <a:solidFill>
                  <a:srgbClr val="FFFFFF"/>
                </a:solidFill>
                <a:latin typeface="Calibri"/>
              </a:rPr>
              <a:t>Dr Moaz Tariq  ·  Cambridge O Level Business 7081</a:t>
            </a:r>
          </a:p>
        </p:txBody>
      </p:sp>
      <p:sp>
        <p:nvSpPr>
          <p:cNvPr id="8" name="TextBox 7"/>
          <p:cNvSpPr txBox="1"/>
          <p:nvPr/>
        </p:nvSpPr>
        <p:spPr>
          <a:xfrm>
            <a:off x="731520" y="5669280"/>
            <a:ext cx="10058400" cy="457200"/>
          </a:xfrm>
          <a:prstGeom prst="rect">
            <a:avLst/>
          </a:prstGeom>
          <a:noFill/>
        </p:spPr>
        <p:txBody>
          <a:bodyPr wrap="square" anchor="t" lIns="45720" rIns="45720">
            <a:spAutoFit/>
          </a:bodyPr>
          <a:lstStyle/>
          <a:p>
            <a:pPr algn="l">
              <a:lnSpc>
                <a:spcPct val="110000"/>
              </a:lnSpc>
              <a:spcAft>
                <a:spcPts val="600"/>
              </a:spcAft>
            </a:pPr>
            <a:r>
              <a:rPr sz="1400" b="0" i="0">
                <a:solidFill>
                  <a:srgbClr val="DDEEEE"/>
                </a:solidFill>
                <a:latin typeface="Calibri"/>
              </a:rPr>
              <a:t>Running case: Westbridge Bags  ·  55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KNOW THE EXAM</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this topic is examined</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a:t>
            </a:r>
          </a:p>
        </p:txBody>
      </p:sp>
      <p:sp>
        <p:nvSpPr>
          <p:cNvPr id="8" name="Rounded Rectangle 7"/>
          <p:cNvSpPr/>
          <p:nvPr/>
        </p:nvSpPr>
        <p:spPr>
          <a:xfrm>
            <a:off x="548640" y="1417320"/>
            <a:ext cx="5440680" cy="23317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Paper 1 · Short answer and data response</a:t>
            </a:r>
          </a:p>
        </p:txBody>
      </p:sp>
      <p:sp>
        <p:nvSpPr>
          <p:cNvPr id="11" name="TextBox 10"/>
          <p:cNvSpPr txBox="1"/>
          <p:nvPr/>
        </p:nvSpPr>
        <p:spPr>
          <a:xfrm>
            <a:off x="731520" y="2057400"/>
            <a:ext cx="5074920" cy="160019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Define [2] · Identify [2] · Calculate [2]</a:t>
            </a:r>
          </a:p>
          <a:p>
            <a:pPr algn="l">
              <a:lnSpc>
                <a:spcPct val="110000"/>
              </a:lnSpc>
              <a:spcAft>
                <a:spcPts val="600"/>
              </a:spcAft>
            </a:pPr>
            <a:r>
              <a:rPr sz="1500" b="0" i="0">
                <a:solidFill>
                  <a:srgbClr val="222B36"/>
                </a:solidFill>
                <a:latin typeface="Calibri"/>
              </a:rPr>
              <a:t>Outline [4] · Explain [6]</a:t>
            </a:r>
          </a:p>
          <a:p>
            <a:pPr algn="l">
              <a:lnSpc>
                <a:spcPct val="110000"/>
              </a:lnSpc>
              <a:spcAft>
                <a:spcPts val="600"/>
              </a:spcAft>
            </a:pPr>
            <a:r>
              <a:rPr sz="1500" b="0" i="0">
                <a:solidFill>
                  <a:srgbClr val="222B36"/>
                </a:solidFill>
                <a:latin typeface="Calibri"/>
              </a:rPr>
              <a:t>Do you think… Justify your answer [6]</a:t>
            </a:r>
          </a:p>
        </p:txBody>
      </p:sp>
      <p:sp>
        <p:nvSpPr>
          <p:cNvPr id="12" name="Rounded Rectangle 11"/>
          <p:cNvSpPr/>
          <p:nvPr/>
        </p:nvSpPr>
        <p:spPr>
          <a:xfrm>
            <a:off x="6172200" y="1417320"/>
            <a:ext cx="5440680" cy="23317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1732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Paper 2 · Case study</a:t>
            </a:r>
          </a:p>
        </p:txBody>
      </p:sp>
      <p:sp>
        <p:nvSpPr>
          <p:cNvPr id="15" name="TextBox 14"/>
          <p:cNvSpPr txBox="1"/>
          <p:nvPr/>
        </p:nvSpPr>
        <p:spPr>
          <a:xfrm>
            <a:off x="6355080" y="2057400"/>
            <a:ext cx="5074920" cy="160019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Explain… [8]</a:t>
            </a:r>
          </a:p>
          <a:p>
            <a:pPr algn="l">
              <a:lnSpc>
                <a:spcPct val="110000"/>
              </a:lnSpc>
              <a:spcAft>
                <a:spcPts val="600"/>
              </a:spcAft>
            </a:pPr>
            <a:r>
              <a:rPr sz="1500" b="0" i="0">
                <a:solidFill>
                  <a:srgbClr val="222B36"/>
                </a:solidFill>
                <a:latin typeface="Calibri"/>
              </a:rPr>
              <a:t>Consider… Which should the business choose? Justify your answer [12]</a:t>
            </a:r>
          </a:p>
        </p:txBody>
      </p:sp>
      <p:sp>
        <p:nvSpPr>
          <p:cNvPr id="16" name="TextBox 15"/>
          <p:cNvSpPr txBox="1"/>
          <p:nvPr/>
        </p:nvSpPr>
        <p:spPr>
          <a:xfrm>
            <a:off x="548640" y="3931920"/>
            <a:ext cx="10972800" cy="36576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Typical questions on this topic</a:t>
            </a:r>
          </a:p>
        </p:txBody>
      </p:sp>
      <p:sp>
        <p:nvSpPr>
          <p:cNvPr id="17" name="TextBox 16"/>
          <p:cNvSpPr txBox="1"/>
          <p:nvPr/>
        </p:nvSpPr>
        <p:spPr>
          <a:xfrm>
            <a:off x="548640" y="4343400"/>
            <a:ext cx="11155680" cy="201168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Define ‘added value’, ‘opportunity cost’, ‘specialisation’ or ‘social enterprise’.  </a:t>
            </a:r>
            <a:r>
              <a:rPr sz="1450" b="1" i="0">
                <a:solidFill>
                  <a:srgbClr val="0E7C86"/>
                </a:solidFill>
                <a:latin typeface="Calibri"/>
              </a:rPr>
              <a:t>[2]</a:t>
            </a:r>
          </a:p>
          <a:p>
            <a:pPr algn="l">
              <a:lnSpc>
                <a:spcPct val="110000"/>
              </a:lnSpc>
              <a:spcAft>
                <a:spcPts val="600"/>
              </a:spcAft>
            </a:pPr>
            <a:r>
              <a:rPr sz="1450" b="0" i="0">
                <a:solidFill>
                  <a:srgbClr val="222B36"/>
                </a:solidFill>
                <a:latin typeface="Calibri"/>
              </a:rPr>
              <a:t>Define ‘primary’, ‘secondary’, ‘tertiary’, ‘public’ or ‘private’ sector.  </a:t>
            </a:r>
            <a:r>
              <a:rPr sz="1450" b="1" i="0">
                <a:solidFill>
                  <a:srgbClr val="0E7C86"/>
                </a:solidFill>
                <a:latin typeface="Calibri"/>
              </a:rPr>
              <a:t>[2]</a:t>
            </a:r>
          </a:p>
          <a:p>
            <a:pPr algn="l">
              <a:lnSpc>
                <a:spcPct val="110000"/>
              </a:lnSpc>
              <a:spcAft>
                <a:spcPts val="600"/>
              </a:spcAft>
            </a:pPr>
            <a:r>
              <a:rPr sz="1450" b="0" i="0">
                <a:solidFill>
                  <a:srgbClr val="222B36"/>
                </a:solidFill>
                <a:latin typeface="Calibri"/>
              </a:rPr>
              <a:t>Explain two ways a business could increase added value.  </a:t>
            </a:r>
            <a:r>
              <a:rPr sz="1450" b="1" i="0">
                <a:solidFill>
                  <a:srgbClr val="0E7C86"/>
                </a:solidFill>
                <a:latin typeface="Calibri"/>
              </a:rPr>
              <a:t>[6] / [8]</a:t>
            </a:r>
          </a:p>
          <a:p>
            <a:pPr algn="l">
              <a:lnSpc>
                <a:spcPct val="110000"/>
              </a:lnSpc>
              <a:spcAft>
                <a:spcPts val="600"/>
              </a:spcAft>
            </a:pPr>
            <a:r>
              <a:rPr sz="1450" b="0" i="0">
                <a:solidFill>
                  <a:srgbClr val="222B36"/>
                </a:solidFill>
                <a:latin typeface="Calibri"/>
              </a:rPr>
              <a:t>Explain two benefits and two drawbacks of specialisation.  </a:t>
            </a:r>
            <a:r>
              <a:rPr sz="1450" b="1" i="0">
                <a:solidFill>
                  <a:srgbClr val="0E7C86"/>
                </a:solidFill>
                <a:latin typeface="Calibri"/>
              </a:rPr>
              <a:t>[8]</a:t>
            </a:r>
          </a:p>
          <a:p>
            <a:pPr algn="l">
              <a:lnSpc>
                <a:spcPct val="110000"/>
              </a:lnSpc>
              <a:spcAft>
                <a:spcPts val="600"/>
              </a:spcAft>
            </a:pPr>
            <a:r>
              <a:rPr sz="1450" b="0" i="0">
                <a:solidFill>
                  <a:srgbClr val="222B36"/>
                </a:solidFill>
                <a:latin typeface="Calibri"/>
              </a:rPr>
              <a:t>Using the data, explain two reasons for the changing importance of the primary sector.  </a:t>
            </a:r>
            <a:r>
              <a:rPr sz="1450" b="1" i="0">
                <a:solidFill>
                  <a:srgbClr val="0E7C86"/>
                </a:solidFill>
                <a:latin typeface="Calibri"/>
              </a:rPr>
              <a:t>[6]</a:t>
            </a:r>
          </a:p>
          <a:p>
            <a:pPr algn="l">
              <a:lnSpc>
                <a:spcPct val="110000"/>
              </a:lnSpc>
              <a:spcAft>
                <a:spcPts val="600"/>
              </a:spcAft>
            </a:pPr>
            <a:r>
              <a:rPr sz="1450" b="0" i="0">
                <a:solidFill>
                  <a:srgbClr val="222B36"/>
                </a:solidFill>
                <a:latin typeface="Calibri"/>
              </a:rPr>
              <a:t>Consider increasing prices or reducing raw material costs. Which should the business choose?  </a:t>
            </a:r>
            <a:r>
              <a:rPr sz="1450" b="1" i="0">
                <a:solidFill>
                  <a:srgbClr val="0E7C86"/>
                </a:solidFill>
                <a:latin typeface="Calibri"/>
              </a:rPr>
              <a:t>[12]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LEARNING OBJECTIVES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By the end of this lecture you can…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3</a:t>
            </a:r>
          </a:p>
        </p:txBody>
      </p:sp>
      <p:sp>
        <p:nvSpPr>
          <p:cNvPr id="8" name="Oval 7"/>
          <p:cNvSpPr/>
          <p:nvPr/>
        </p:nvSpPr>
        <p:spPr>
          <a:xfrm>
            <a:off x="548640" y="155448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1</a:t>
            </a:r>
          </a:p>
        </p:txBody>
      </p:sp>
      <p:sp>
        <p:nvSpPr>
          <p:cNvPr id="9" name="TextBox 8"/>
          <p:cNvSpPr txBox="1"/>
          <p:nvPr/>
        </p:nvSpPr>
        <p:spPr>
          <a:xfrm>
            <a:off x="1280160" y="162763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needs, wants, scarcity and opportunity cost, with an example.</a:t>
            </a:r>
          </a:p>
        </p:txBody>
      </p:sp>
      <p:sp>
        <p:nvSpPr>
          <p:cNvPr id="10" name="Oval 9"/>
          <p:cNvSpPr/>
          <p:nvPr/>
        </p:nvSpPr>
        <p:spPr>
          <a:xfrm>
            <a:off x="548640" y="233172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2</a:t>
            </a:r>
          </a:p>
        </p:txBody>
      </p:sp>
      <p:sp>
        <p:nvSpPr>
          <p:cNvPr id="11" name="TextBox 10"/>
          <p:cNvSpPr txBox="1"/>
          <p:nvPr/>
        </p:nvSpPr>
        <p:spPr>
          <a:xfrm>
            <a:off x="1280160" y="240487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specialisation and the division of labour, and their benefits and drawbacks.</a:t>
            </a:r>
          </a:p>
        </p:txBody>
      </p:sp>
      <p:sp>
        <p:nvSpPr>
          <p:cNvPr id="12" name="Oval 11"/>
          <p:cNvSpPr/>
          <p:nvPr/>
        </p:nvSpPr>
        <p:spPr>
          <a:xfrm>
            <a:off x="548640" y="310896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3</a:t>
            </a:r>
          </a:p>
        </p:txBody>
      </p:sp>
      <p:sp>
        <p:nvSpPr>
          <p:cNvPr id="13" name="TextBox 12"/>
          <p:cNvSpPr txBox="1"/>
          <p:nvPr/>
        </p:nvSpPr>
        <p:spPr>
          <a:xfrm>
            <a:off x="1280160" y="318211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Calculate added value and explain how a business can increase it.</a:t>
            </a:r>
          </a:p>
        </p:txBody>
      </p:sp>
      <p:sp>
        <p:nvSpPr>
          <p:cNvPr id="14" name="Oval 13"/>
          <p:cNvSpPr/>
          <p:nvPr/>
        </p:nvSpPr>
        <p:spPr>
          <a:xfrm>
            <a:off x="548640" y="388620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4</a:t>
            </a:r>
          </a:p>
        </p:txBody>
      </p:sp>
      <p:sp>
        <p:nvSpPr>
          <p:cNvPr id="15" name="TextBox 14"/>
          <p:cNvSpPr txBox="1"/>
          <p:nvPr/>
        </p:nvSpPr>
        <p:spPr>
          <a:xfrm>
            <a:off x="1280160" y="395935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Define a social enterprise and explain its objectives.</a:t>
            </a:r>
          </a:p>
        </p:txBody>
      </p:sp>
      <p:sp>
        <p:nvSpPr>
          <p:cNvPr id="16" name="Oval 15"/>
          <p:cNvSpPr/>
          <p:nvPr/>
        </p:nvSpPr>
        <p:spPr>
          <a:xfrm>
            <a:off x="548640" y="466344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5</a:t>
            </a:r>
          </a:p>
        </p:txBody>
      </p:sp>
      <p:sp>
        <p:nvSpPr>
          <p:cNvPr id="17" name="TextBox 16"/>
          <p:cNvSpPr txBox="1"/>
          <p:nvPr/>
        </p:nvSpPr>
        <p:spPr>
          <a:xfrm>
            <a:off x="1280160" y="473659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Classify activity into primary, secondary and tertiary sectors and explain why their importance changes.</a:t>
            </a:r>
          </a:p>
        </p:txBody>
      </p:sp>
      <p:sp>
        <p:nvSpPr>
          <p:cNvPr id="18" name="Oval 17"/>
          <p:cNvSpPr/>
          <p:nvPr/>
        </p:nvSpPr>
        <p:spPr>
          <a:xfrm>
            <a:off x="548640" y="544068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6</a:t>
            </a:r>
          </a:p>
        </p:txBody>
      </p:sp>
      <p:sp>
        <p:nvSpPr>
          <p:cNvPr id="19" name="TextBox 18"/>
          <p:cNvSpPr txBox="1"/>
          <p:nvPr/>
        </p:nvSpPr>
        <p:spPr>
          <a:xfrm>
            <a:off x="1280160" y="551383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Distinguish the public and private sectors in a mixed economy.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RETRIEVAL PRACTICE · 4 MINUTES · NO NOTES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Starter: what do you already know?</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4</a:t>
            </a:r>
          </a:p>
        </p:txBody>
      </p:sp>
      <p:sp>
        <p:nvSpPr>
          <p:cNvPr id="8" name="Rounded Rectangle 7"/>
          <p:cNvSpPr/>
          <p:nvPr/>
        </p:nvSpPr>
        <p:spPr>
          <a:xfrm>
            <a:off x="548640" y="15087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673351"/>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Q1</a:t>
            </a:r>
          </a:p>
        </p:txBody>
      </p:sp>
      <p:sp>
        <p:nvSpPr>
          <p:cNvPr id="10" name="TextBox 9"/>
          <p:cNvSpPr txBox="1"/>
          <p:nvPr/>
        </p:nvSpPr>
        <p:spPr>
          <a:xfrm>
            <a:off x="1463040" y="1673351"/>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Name one thing you need and one thing you want.</a:t>
            </a:r>
          </a:p>
        </p:txBody>
      </p:sp>
      <p:sp>
        <p:nvSpPr>
          <p:cNvPr id="11" name="Rounded Rectangle 10"/>
          <p:cNvSpPr/>
          <p:nvPr/>
        </p:nvSpPr>
        <p:spPr>
          <a:xfrm>
            <a:off x="548640" y="24231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25877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Q2</a:t>
            </a:r>
          </a:p>
        </p:txBody>
      </p:sp>
      <p:sp>
        <p:nvSpPr>
          <p:cNvPr id="13" name="TextBox 12"/>
          <p:cNvSpPr txBox="1"/>
          <p:nvPr/>
        </p:nvSpPr>
        <p:spPr>
          <a:xfrm>
            <a:off x="1463040" y="25877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A shop sells a shirt for $20. The cloth cost $6. What has the shop “added”?</a:t>
            </a:r>
          </a:p>
        </p:txBody>
      </p:sp>
      <p:sp>
        <p:nvSpPr>
          <p:cNvPr id="14" name="Rounded Rectangle 13"/>
          <p:cNvSpPr/>
          <p:nvPr/>
        </p:nvSpPr>
        <p:spPr>
          <a:xfrm>
            <a:off x="548640" y="33375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5021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Q3</a:t>
            </a:r>
          </a:p>
        </p:txBody>
      </p:sp>
      <p:sp>
        <p:nvSpPr>
          <p:cNvPr id="16" name="TextBox 15"/>
          <p:cNvSpPr txBox="1"/>
          <p:nvPr/>
        </p:nvSpPr>
        <p:spPr>
          <a:xfrm>
            <a:off x="1463040" y="35021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Give an example of a business that grows or extracts something from nature.</a:t>
            </a:r>
          </a:p>
        </p:txBody>
      </p:sp>
      <p:sp>
        <p:nvSpPr>
          <p:cNvPr id="17" name="Rounded Rectangle 16"/>
          <p:cNvSpPr/>
          <p:nvPr/>
        </p:nvSpPr>
        <p:spPr>
          <a:xfrm>
            <a:off x="548640" y="42519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7240" y="44165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Q4</a:t>
            </a:r>
          </a:p>
        </p:txBody>
      </p:sp>
      <p:sp>
        <p:nvSpPr>
          <p:cNvPr id="19" name="TextBox 18"/>
          <p:cNvSpPr txBox="1"/>
          <p:nvPr/>
        </p:nvSpPr>
        <p:spPr>
          <a:xfrm>
            <a:off x="1463040" y="44165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Name one organisation in your country owned by the government.</a:t>
            </a:r>
          </a:p>
        </p:txBody>
      </p:sp>
      <p:sp>
        <p:nvSpPr>
          <p:cNvPr id="20" name="Rounded Rectangle 19"/>
          <p:cNvSpPr/>
          <p:nvPr/>
        </p:nvSpPr>
        <p:spPr>
          <a:xfrm>
            <a:off x="548640" y="51663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53309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Q5</a:t>
            </a:r>
          </a:p>
        </p:txBody>
      </p:sp>
      <p:sp>
        <p:nvSpPr>
          <p:cNvPr id="22" name="TextBox 21"/>
          <p:cNvSpPr txBox="1"/>
          <p:nvPr/>
        </p:nvSpPr>
        <p:spPr>
          <a:xfrm>
            <a:off x="1463040" y="53309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Why do workers in a factory often do only one task?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RUNNING CASE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Meet Hannah and Westbridge Bags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5</a:t>
            </a:r>
          </a:p>
        </p:txBody>
      </p:sp>
      <p:sp>
        <p:nvSpPr>
          <p:cNvPr id="8" name="Rounded Rectangle 7"/>
          <p:cNvSpPr/>
          <p:nvPr/>
        </p:nvSpPr>
        <p:spPr>
          <a:xfrm>
            <a:off x="548640" y="1463040"/>
            <a:ext cx="5669280" cy="44805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6692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3035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The decision</a:t>
            </a:r>
          </a:p>
        </p:txBody>
      </p:sp>
      <p:sp>
        <p:nvSpPr>
          <p:cNvPr id="11" name="TextBox 10"/>
          <p:cNvSpPr txBox="1"/>
          <p:nvPr/>
        </p:nvSpPr>
        <p:spPr>
          <a:xfrm>
            <a:off x="731520" y="2103120"/>
            <a:ext cx="5303520" cy="3749040"/>
          </a:xfrm>
          <a:prstGeom prst="rect">
            <a:avLst/>
          </a:prstGeom>
          <a:noFill/>
        </p:spPr>
        <p:txBody>
          <a:bodyPr wrap="square" anchor="t" lIns="45720" rIns="45720">
            <a:spAutoFit/>
          </a:bodyPr>
          <a:lstStyle/>
          <a:p>
            <a:pPr algn="l">
              <a:lnSpc>
                <a:spcPct val="110000"/>
              </a:lnSpc>
              <a:spcAft>
                <a:spcPts val="600"/>
              </a:spcAft>
            </a:pPr>
            <a:r>
              <a:rPr sz="1700" b="0" i="0">
                <a:solidFill>
                  <a:srgbClr val="222B36"/>
                </a:solidFill>
                <a:latin typeface="Calibri"/>
              </a:rPr>
              <a:t>Hannah has started Westbridge Bags, a small business making durable, affordable school bags.</a:t>
            </a:r>
          </a:p>
          <a:p>
            <a:pPr algn="l">
              <a:lnSpc>
                <a:spcPct val="110000"/>
              </a:lnSpc>
              <a:spcAft>
                <a:spcPts val="600"/>
              </a:spcAft>
            </a:pPr>
            <a:r>
              <a:rPr sz="1700" b="0" i="0">
                <a:solidFill>
                  <a:srgbClr val="222B36"/>
                </a:solidFill>
                <a:latin typeface="Calibri"/>
              </a:rPr>
              <a:t/>
            </a:r>
          </a:p>
          <a:p>
            <a:pPr algn="l">
              <a:lnSpc>
                <a:spcPct val="110000"/>
              </a:lnSpc>
              <a:spcAft>
                <a:spcPts val="600"/>
              </a:spcAft>
            </a:pPr>
            <a:r>
              <a:rPr sz="1700" b="0" i="0">
                <a:solidFill>
                  <a:srgbClr val="222B36"/>
                </a:solidFill>
                <a:latin typeface="Calibri"/>
              </a:rPr>
              <a:t>She has limited savings, a small team and one workshop.</a:t>
            </a:r>
          </a:p>
          <a:p>
            <a:pPr algn="l">
              <a:lnSpc>
                <a:spcPct val="110000"/>
              </a:lnSpc>
              <a:spcAft>
                <a:spcPts val="600"/>
              </a:spcAft>
            </a:pPr>
            <a:r>
              <a:rPr sz="1700" b="0" i="0">
                <a:solidFill>
                  <a:srgbClr val="222B36"/>
                </a:solidFill>
                <a:latin typeface="Calibri"/>
              </a:rPr>
              <a:t/>
            </a:r>
          </a:p>
          <a:p>
            <a:pPr algn="l">
              <a:lnSpc>
                <a:spcPct val="110000"/>
              </a:lnSpc>
              <a:spcAft>
                <a:spcPts val="600"/>
              </a:spcAft>
            </a:pPr>
            <a:r>
              <a:rPr sz="1700" b="0" i="0">
                <a:solidFill>
                  <a:srgbClr val="222B36"/>
                </a:solidFill>
                <a:latin typeface="Calibri"/>
              </a:rPr>
              <a:t>Every choice she makes, from what to make and how, to who to sell to, uses scarce resources.</a:t>
            </a:r>
          </a:p>
        </p:txBody>
      </p:sp>
      <p:sp>
        <p:nvSpPr>
          <p:cNvPr id="12" name="TextBox 11"/>
          <p:cNvSpPr txBox="1"/>
          <p:nvPr/>
        </p:nvSpPr>
        <p:spPr>
          <a:xfrm>
            <a:off x="6583680" y="1508760"/>
            <a:ext cx="512064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Questions we will answer today</a:t>
            </a:r>
          </a:p>
        </p:txBody>
      </p:sp>
      <p:sp>
        <p:nvSpPr>
          <p:cNvPr id="13" name="Rounded Rectangle 12"/>
          <p:cNvSpPr/>
          <p:nvPr/>
        </p:nvSpPr>
        <p:spPr>
          <a:xfrm>
            <a:off x="6583680" y="205740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4" name="TextBox 13"/>
          <p:cNvSpPr txBox="1"/>
          <p:nvPr/>
        </p:nvSpPr>
        <p:spPr>
          <a:xfrm>
            <a:off x="7223760" y="2039112"/>
            <a:ext cx="4572000" cy="91440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What need or want does a school bag satisfy?</a:t>
            </a:r>
          </a:p>
        </p:txBody>
      </p:sp>
      <p:sp>
        <p:nvSpPr>
          <p:cNvPr id="15" name="Rounded Rectangle 14"/>
          <p:cNvSpPr/>
          <p:nvPr/>
        </p:nvSpPr>
        <p:spPr>
          <a:xfrm>
            <a:off x="6583680" y="301752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6" name="TextBox 15"/>
          <p:cNvSpPr txBox="1"/>
          <p:nvPr/>
        </p:nvSpPr>
        <p:spPr>
          <a:xfrm>
            <a:off x="7223760" y="2999232"/>
            <a:ext cx="4572000" cy="91440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What does Hannah give up if she spends her savings on a sewing machine?</a:t>
            </a:r>
          </a:p>
        </p:txBody>
      </p:sp>
      <p:sp>
        <p:nvSpPr>
          <p:cNvPr id="17" name="Rounded Rectangle 16"/>
          <p:cNvSpPr/>
          <p:nvPr/>
        </p:nvSpPr>
        <p:spPr>
          <a:xfrm>
            <a:off x="6583680" y="3977639"/>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7223760" y="3959352"/>
            <a:ext cx="4572000" cy="91440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How can she sell a bag for more than its materials cost?</a:t>
            </a:r>
          </a:p>
        </p:txBody>
      </p:sp>
      <p:sp>
        <p:nvSpPr>
          <p:cNvPr id="19" name="Rounded Rectangle 18"/>
          <p:cNvSpPr/>
          <p:nvPr/>
        </p:nvSpPr>
        <p:spPr>
          <a:xfrm>
            <a:off x="6583680" y="493776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4</a:t>
            </a:r>
          </a:p>
        </p:txBody>
      </p:sp>
      <p:sp>
        <p:nvSpPr>
          <p:cNvPr id="20" name="TextBox 19"/>
          <p:cNvSpPr txBox="1"/>
          <p:nvPr/>
        </p:nvSpPr>
        <p:spPr>
          <a:xfrm>
            <a:off x="7223760" y="4919472"/>
            <a:ext cx="4572000" cy="91440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Is Westbridge in the primary, secondary or tertiary sector?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THE CASE WE USE ALL LECTURE · READ THIS FIRST</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Case study: Westbridge Bags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6</a:t>
            </a:r>
          </a:p>
        </p:txBody>
      </p:sp>
      <p:sp>
        <p:nvSpPr>
          <p:cNvPr id="8" name="Rounded Rectangle 7"/>
          <p:cNvSpPr/>
          <p:nvPr/>
        </p:nvSpPr>
        <p:spPr>
          <a:xfrm>
            <a:off x="548640" y="1417320"/>
            <a:ext cx="6675120" cy="48006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667512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6309359"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Background</a:t>
            </a:r>
          </a:p>
        </p:txBody>
      </p:sp>
      <p:sp>
        <p:nvSpPr>
          <p:cNvPr id="11" name="TextBox 10"/>
          <p:cNvSpPr txBox="1"/>
          <p:nvPr/>
        </p:nvSpPr>
        <p:spPr>
          <a:xfrm>
            <a:off x="731520" y="2057400"/>
            <a:ext cx="6309359" cy="4069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Hannah was a school teacher. She noticed that cheap school bags often tore within a few months, so parents had to buy two or three a year.</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She used her savings to start Westbridge Bags, a small business that designs and sews durable, affordable school bags in a rented workshop.</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Westbridge sells bags online to parents and through two local school-supplies shops. Each bag sells for $28. The fabric, zip, lining and label for one bag cost $12.</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Hannah now has $2,000 to spend. She can buy a faster sewing machine OR pay for professional product photos for her website. She cannot afford both.</a:t>
            </a:r>
          </a:p>
        </p:txBody>
      </p:sp>
      <p:sp>
        <p:nvSpPr>
          <p:cNvPr id="12" name="TextBox 11"/>
          <p:cNvSpPr txBox="1"/>
          <p:nvPr/>
        </p:nvSpPr>
        <p:spPr>
          <a:xfrm>
            <a:off x="7498079" y="1417320"/>
            <a:ext cx="420624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Resources Westbridge uses</a:t>
            </a:r>
          </a:p>
        </p:txBody>
      </p:sp>
      <p:sp>
        <p:nvSpPr>
          <p:cNvPr id="13" name="Rounded Rectangle 12"/>
          <p:cNvSpPr/>
          <p:nvPr/>
        </p:nvSpPr>
        <p:spPr>
          <a:xfrm>
            <a:off x="7498079" y="1920240"/>
            <a:ext cx="4114800" cy="9601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498079" y="1920240"/>
            <a:ext cx="109728" cy="960120"/>
          </a:xfrm>
          <a:prstGeom prst="rect">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26679" y="1993392"/>
            <a:ext cx="3749039" cy="365760"/>
          </a:xfrm>
          <a:prstGeom prst="rect">
            <a:avLst/>
          </a:prstGeom>
          <a:noFill/>
        </p:spPr>
        <p:txBody>
          <a:bodyPr wrap="square" anchor="t" lIns="45720" rIns="45720">
            <a:spAutoFit/>
          </a:bodyPr>
          <a:lstStyle/>
          <a:p>
            <a:pPr algn="l">
              <a:lnSpc>
                <a:spcPct val="110000"/>
              </a:lnSpc>
              <a:spcAft>
                <a:spcPts val="600"/>
              </a:spcAft>
            </a:pPr>
            <a:r>
              <a:rPr sz="1600" b="1" i="0">
                <a:solidFill>
                  <a:srgbClr val="2E8B57"/>
                </a:solidFill>
                <a:latin typeface="Calibri"/>
              </a:rPr>
              <a:t>Land</a:t>
            </a:r>
          </a:p>
        </p:txBody>
      </p:sp>
      <p:sp>
        <p:nvSpPr>
          <p:cNvPr id="16" name="TextBox 15"/>
          <p:cNvSpPr txBox="1"/>
          <p:nvPr/>
        </p:nvSpPr>
        <p:spPr>
          <a:xfrm>
            <a:off x="7726679" y="2377440"/>
            <a:ext cx="3749039"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Fabric fibres; the workshop site</a:t>
            </a:r>
          </a:p>
        </p:txBody>
      </p:sp>
      <p:sp>
        <p:nvSpPr>
          <p:cNvPr id="17" name="Rounded Rectangle 16"/>
          <p:cNvSpPr/>
          <p:nvPr/>
        </p:nvSpPr>
        <p:spPr>
          <a:xfrm>
            <a:off x="7498079" y="2990088"/>
            <a:ext cx="4114800" cy="9601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498079" y="2990088"/>
            <a:ext cx="109728" cy="960120"/>
          </a:xfrm>
          <a:prstGeom prst="rect">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26679" y="3063240"/>
            <a:ext cx="3749039" cy="365760"/>
          </a:xfrm>
          <a:prstGeom prst="rect">
            <a:avLst/>
          </a:prstGeom>
          <a:noFill/>
        </p:spPr>
        <p:txBody>
          <a:bodyPr wrap="square" anchor="t" lIns="45720" rIns="45720">
            <a:spAutoFit/>
          </a:bodyPr>
          <a:lstStyle/>
          <a:p>
            <a:pPr algn="l">
              <a:lnSpc>
                <a:spcPct val="110000"/>
              </a:lnSpc>
              <a:spcAft>
                <a:spcPts val="600"/>
              </a:spcAft>
            </a:pPr>
            <a:r>
              <a:rPr sz="1600" b="1" i="0">
                <a:solidFill>
                  <a:srgbClr val="2F6FB5"/>
                </a:solidFill>
                <a:latin typeface="Calibri"/>
              </a:rPr>
              <a:t>Labour</a:t>
            </a:r>
          </a:p>
        </p:txBody>
      </p:sp>
      <p:sp>
        <p:nvSpPr>
          <p:cNvPr id="20" name="TextBox 19"/>
          <p:cNvSpPr txBox="1"/>
          <p:nvPr/>
        </p:nvSpPr>
        <p:spPr>
          <a:xfrm>
            <a:off x="7726679" y="3447288"/>
            <a:ext cx="3749039"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Hannah and her sewing staff</a:t>
            </a:r>
          </a:p>
        </p:txBody>
      </p:sp>
      <p:sp>
        <p:nvSpPr>
          <p:cNvPr id="21" name="Rounded Rectangle 20"/>
          <p:cNvSpPr/>
          <p:nvPr/>
        </p:nvSpPr>
        <p:spPr>
          <a:xfrm>
            <a:off x="7498079" y="4059935"/>
            <a:ext cx="4114800" cy="9601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498079" y="4059935"/>
            <a:ext cx="109728" cy="96012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26679" y="4133087"/>
            <a:ext cx="3749039" cy="365760"/>
          </a:xfrm>
          <a:prstGeom prst="rect">
            <a:avLst/>
          </a:prstGeom>
          <a:noFill/>
        </p:spPr>
        <p:txBody>
          <a:bodyPr wrap="square" anchor="t" lIns="45720" rIns="45720">
            <a:spAutoFit/>
          </a:bodyPr>
          <a:lstStyle/>
          <a:p>
            <a:pPr algn="l">
              <a:lnSpc>
                <a:spcPct val="110000"/>
              </a:lnSpc>
              <a:spcAft>
                <a:spcPts val="600"/>
              </a:spcAft>
            </a:pPr>
            <a:r>
              <a:rPr sz="1600" b="1" i="0">
                <a:solidFill>
                  <a:srgbClr val="1F3A5F"/>
                </a:solidFill>
                <a:latin typeface="Calibri"/>
              </a:rPr>
              <a:t>Capital</a:t>
            </a:r>
          </a:p>
        </p:txBody>
      </p:sp>
      <p:sp>
        <p:nvSpPr>
          <p:cNvPr id="24" name="TextBox 23"/>
          <p:cNvSpPr txBox="1"/>
          <p:nvPr/>
        </p:nvSpPr>
        <p:spPr>
          <a:xfrm>
            <a:off x="7726679" y="4517136"/>
            <a:ext cx="3749039"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Sewing machines, cutting tables, a van</a:t>
            </a:r>
          </a:p>
        </p:txBody>
      </p:sp>
      <p:sp>
        <p:nvSpPr>
          <p:cNvPr id="25" name="Rounded Rectangle 24"/>
          <p:cNvSpPr/>
          <p:nvPr/>
        </p:nvSpPr>
        <p:spPr>
          <a:xfrm>
            <a:off x="7498079" y="5129783"/>
            <a:ext cx="4114800" cy="9601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7498079" y="5129783"/>
            <a:ext cx="109728" cy="960120"/>
          </a:xfrm>
          <a:prstGeom prst="rect">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726679" y="5202936"/>
            <a:ext cx="3749039" cy="365760"/>
          </a:xfrm>
          <a:prstGeom prst="rect">
            <a:avLst/>
          </a:prstGeom>
          <a:noFill/>
        </p:spPr>
        <p:txBody>
          <a:bodyPr wrap="square" anchor="t" lIns="45720" rIns="45720">
            <a:spAutoFit/>
          </a:bodyPr>
          <a:lstStyle/>
          <a:p>
            <a:pPr algn="l">
              <a:lnSpc>
                <a:spcPct val="110000"/>
              </a:lnSpc>
              <a:spcAft>
                <a:spcPts val="600"/>
              </a:spcAft>
            </a:pPr>
            <a:r>
              <a:rPr sz="1600" b="1" i="0">
                <a:solidFill>
                  <a:srgbClr val="E0A526"/>
                </a:solidFill>
                <a:latin typeface="Calibri"/>
              </a:rPr>
              <a:t>Enterprise</a:t>
            </a:r>
          </a:p>
        </p:txBody>
      </p:sp>
      <p:sp>
        <p:nvSpPr>
          <p:cNvPr id="28" name="TextBox 27"/>
          <p:cNvSpPr txBox="1"/>
          <p:nvPr/>
        </p:nvSpPr>
        <p:spPr>
          <a:xfrm>
            <a:off x="7726679" y="5586983"/>
            <a:ext cx="3749039"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Hannah’s idea, risk and decisions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Needs, wants and the problem of scarcity</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7</a:t>
            </a:r>
          </a:p>
        </p:txBody>
      </p:sp>
      <p:sp>
        <p:nvSpPr>
          <p:cNvPr id="8" name="Rounded Rectangle 7"/>
          <p:cNvSpPr/>
          <p:nvPr/>
        </p:nvSpPr>
        <p:spPr>
          <a:xfrm>
            <a:off x="548640" y="1554480"/>
            <a:ext cx="356616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554480"/>
            <a:ext cx="356616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737360"/>
            <a:ext cx="320040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NEEDS</a:t>
            </a:r>
          </a:p>
        </p:txBody>
      </p:sp>
      <p:sp>
        <p:nvSpPr>
          <p:cNvPr id="11" name="TextBox 10"/>
          <p:cNvSpPr txBox="1"/>
          <p:nvPr/>
        </p:nvSpPr>
        <p:spPr>
          <a:xfrm>
            <a:off x="731520" y="2194560"/>
            <a:ext cx="3200400" cy="164592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Goods and services essential for survival: food, water, shelter, clothing.</a:t>
            </a:r>
          </a:p>
        </p:txBody>
      </p:sp>
      <p:sp>
        <p:nvSpPr>
          <p:cNvPr id="12" name="Rounded Rectangle 11"/>
          <p:cNvSpPr/>
          <p:nvPr/>
        </p:nvSpPr>
        <p:spPr>
          <a:xfrm>
            <a:off x="4343400" y="1554480"/>
            <a:ext cx="356616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43400" y="1554480"/>
            <a:ext cx="3566160" cy="73152"/>
          </a:xfrm>
          <a:prstGeom prst="rect">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26280" y="1737360"/>
            <a:ext cx="3200400" cy="457200"/>
          </a:xfrm>
          <a:prstGeom prst="rect">
            <a:avLst/>
          </a:prstGeom>
          <a:noFill/>
        </p:spPr>
        <p:txBody>
          <a:bodyPr wrap="square" anchor="t" lIns="45720" rIns="45720">
            <a:spAutoFit/>
          </a:bodyPr>
          <a:lstStyle/>
          <a:p>
            <a:pPr algn="l">
              <a:lnSpc>
                <a:spcPct val="110000"/>
              </a:lnSpc>
              <a:spcAft>
                <a:spcPts val="600"/>
              </a:spcAft>
            </a:pPr>
            <a:r>
              <a:rPr sz="1700" b="1" i="0">
                <a:solidFill>
                  <a:srgbClr val="2F6FB5"/>
                </a:solidFill>
                <a:latin typeface="Calibri"/>
              </a:rPr>
              <a:t>WANTS</a:t>
            </a:r>
          </a:p>
        </p:txBody>
      </p:sp>
      <p:sp>
        <p:nvSpPr>
          <p:cNvPr id="15" name="TextBox 14"/>
          <p:cNvSpPr txBox="1"/>
          <p:nvPr/>
        </p:nvSpPr>
        <p:spPr>
          <a:xfrm>
            <a:off x="4526280" y="2194560"/>
            <a:ext cx="3200400" cy="164592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Goods and services people would like to have but can live without: a phone, a holiday.</a:t>
            </a:r>
          </a:p>
        </p:txBody>
      </p:sp>
      <p:sp>
        <p:nvSpPr>
          <p:cNvPr id="16" name="Rounded Rectangle 15"/>
          <p:cNvSpPr/>
          <p:nvPr/>
        </p:nvSpPr>
        <p:spPr>
          <a:xfrm>
            <a:off x="8138160" y="1554480"/>
            <a:ext cx="356616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138160" y="1554480"/>
            <a:ext cx="3566160" cy="73152"/>
          </a:xfrm>
          <a:prstGeom prst="rect">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321040" y="1737360"/>
            <a:ext cx="3200400" cy="45720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SCARCITY</a:t>
            </a:r>
          </a:p>
        </p:txBody>
      </p:sp>
      <p:sp>
        <p:nvSpPr>
          <p:cNvPr id="19" name="TextBox 18"/>
          <p:cNvSpPr txBox="1"/>
          <p:nvPr/>
        </p:nvSpPr>
        <p:spPr>
          <a:xfrm>
            <a:off x="8321040" y="2194560"/>
            <a:ext cx="3200400" cy="164592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There are not enough resources (land, labour, capital, enterprise) to satisfy everyone’s unlimited wants.</a:t>
            </a:r>
          </a:p>
        </p:txBody>
      </p:sp>
      <p:cxnSp>
        <p:nvCxnSpPr>
          <p:cNvPr id="20" name="Connector 19"/>
          <p:cNvCxnSpPr/>
          <p:nvPr/>
        </p:nvCxnSpPr>
        <p:spPr>
          <a:xfrm>
            <a:off x="4160520" y="2743200"/>
            <a:ext cx="137160" cy="0"/>
          </a:xfrm>
          <a:prstGeom prst="line">
            <a:avLst/>
          </a:prstGeom>
          <a:ln w="28575">
            <a:solidFill>
              <a:srgbClr val="6B7785"/>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7955279" y="2743200"/>
            <a:ext cx="137161" cy="0"/>
          </a:xfrm>
          <a:prstGeom prst="line">
            <a:avLst/>
          </a:prstGeom>
          <a:ln w="28575">
            <a:solidFill>
              <a:srgbClr val="6B7785"/>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548640" y="4206240"/>
            <a:ext cx="11064240" cy="1737360"/>
          </a:xfrm>
          <a:prstGeom prst="roundRect">
            <a:avLst>
              <a:gd name="adj" fmla="val 8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22960" y="4343400"/>
            <a:ext cx="10515600" cy="457200"/>
          </a:xfrm>
          <a:prstGeom prst="rect">
            <a:avLst/>
          </a:prstGeom>
          <a:noFill/>
        </p:spPr>
        <p:txBody>
          <a:bodyPr wrap="square" anchor="t" lIns="45720" rIns="45720">
            <a:spAutoFit/>
          </a:bodyPr>
          <a:lstStyle/>
          <a:p>
            <a:pPr algn="l">
              <a:lnSpc>
                <a:spcPct val="110000"/>
              </a:lnSpc>
              <a:spcAft>
                <a:spcPts val="600"/>
              </a:spcAft>
            </a:pPr>
            <a:r>
              <a:rPr sz="2000" b="1" i="0">
                <a:solidFill>
                  <a:srgbClr val="E0A526"/>
                </a:solidFill>
                <a:latin typeface="Calibri"/>
              </a:rPr>
              <a:t>So every person, business and government must make CHOICES</a:t>
            </a:r>
          </a:p>
        </p:txBody>
      </p:sp>
      <p:sp>
        <p:nvSpPr>
          <p:cNvPr id="24" name="TextBox 23"/>
          <p:cNvSpPr txBox="1"/>
          <p:nvPr/>
        </p:nvSpPr>
        <p:spPr>
          <a:xfrm>
            <a:off x="822960" y="4846320"/>
            <a:ext cx="10515600" cy="1097280"/>
          </a:xfrm>
          <a:prstGeom prst="rect">
            <a:avLst/>
          </a:prstGeom>
          <a:noFill/>
        </p:spPr>
        <p:txBody>
          <a:bodyPr wrap="square" anchor="t" lIns="45720" rIns="45720">
            <a:spAutoFit/>
          </a:bodyPr>
          <a:lstStyle/>
          <a:p>
            <a:pPr algn="l">
              <a:lnSpc>
                <a:spcPct val="110000"/>
              </a:lnSpc>
              <a:spcAft>
                <a:spcPts val="600"/>
              </a:spcAft>
            </a:pPr>
            <a:r>
              <a:rPr sz="1800" b="0" i="0">
                <a:solidFill>
                  <a:srgbClr val="FFFFFF"/>
                </a:solidFill>
                <a:latin typeface="Calibri"/>
              </a:rPr>
              <a:t>Unlimited wants  +  limited resources  →  choice  →  something is given up. That “something” is the opportunity cost.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Opportunity cost: the next best alternative given up</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8</a:t>
            </a:r>
          </a:p>
        </p:txBody>
      </p:sp>
      <p:sp>
        <p:nvSpPr>
          <p:cNvPr id="8" name="Rounded Rectangle 7"/>
          <p:cNvSpPr/>
          <p:nvPr/>
        </p:nvSpPr>
        <p:spPr>
          <a:xfrm>
            <a:off x="548640" y="1463040"/>
            <a:ext cx="11064240" cy="10972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600200"/>
            <a:ext cx="10607040" cy="914400"/>
          </a:xfrm>
          <a:prstGeom prst="rect">
            <a:avLst/>
          </a:prstGeom>
          <a:noFill/>
        </p:spPr>
        <p:txBody>
          <a:bodyPr wrap="square" anchor="t" lIns="45720" rIns="45720">
            <a:spAutoFit/>
          </a:bodyPr>
          <a:lstStyle/>
          <a:p>
            <a:pPr algn="l">
              <a:lnSpc>
                <a:spcPct val="110000"/>
              </a:lnSpc>
              <a:spcAft>
                <a:spcPts val="600"/>
              </a:spcAft>
            </a:pPr>
            <a:r>
              <a:rPr sz="2000" b="1" i="0">
                <a:solidFill>
                  <a:srgbClr val="0E7C86"/>
                </a:solidFill>
                <a:latin typeface="Calibri"/>
              </a:rPr>
              <a:t>Definition  </a:t>
            </a:r>
            <a:r>
              <a:rPr sz="2000" b="0" i="0">
                <a:solidFill>
                  <a:srgbClr val="222B36"/>
                </a:solidFill>
                <a:latin typeface="Calibri"/>
              </a:rPr>
              <a:t>Opportunity cost is the next best alternative given up when a choice is made.</a:t>
            </a:r>
          </a:p>
        </p:txBody>
      </p:sp>
      <p:sp>
        <p:nvSpPr>
          <p:cNvPr id="10" name="Rounded Rectangle 9"/>
          <p:cNvSpPr/>
          <p:nvPr/>
        </p:nvSpPr>
        <p:spPr>
          <a:xfrm>
            <a:off x="1097280" y="3017520"/>
            <a:ext cx="3840480" cy="155448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0">
                <a:solidFill>
                  <a:srgbClr val="FFFFFF"/>
                </a:solidFill>
                <a:latin typeface="Calibri"/>
              </a:rPr>
              <a:t>Option A</a:t>
            </a:r>
          </a:p>
          <a:p>
            <a:pPr algn="ctr"/>
            <a:r>
              <a:rPr sz="2000" b="1">
                <a:solidFill>
                  <a:srgbClr val="FFFFFF"/>
                </a:solidFill>
                <a:latin typeface="Calibri"/>
              </a:rPr>
              <a:t>Faster sewing machine</a:t>
            </a:r>
          </a:p>
          <a:p>
            <a:pPr algn="ctr"/>
            <a:r>
              <a:rPr sz="1600" b="0">
                <a:solidFill>
                  <a:srgbClr val="FFFFFF"/>
                </a:solidFill>
                <a:latin typeface="Calibri"/>
              </a:rPr>
              <a:t>$2,000</a:t>
            </a:r>
          </a:p>
        </p:txBody>
      </p:sp>
      <p:sp>
        <p:nvSpPr>
          <p:cNvPr id="11" name="Rounded Rectangle 10"/>
          <p:cNvSpPr/>
          <p:nvPr/>
        </p:nvSpPr>
        <p:spPr>
          <a:xfrm>
            <a:off x="7223760" y="3017520"/>
            <a:ext cx="3840480" cy="1554480"/>
          </a:xfrm>
          <a:prstGeom prst="roundRect">
            <a:avLst>
              <a:gd name="adj" fmla="val 10000"/>
            </a:avLst>
          </a:prstGeom>
          <a:solidFill>
            <a:srgbClr val="6B778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0">
                <a:solidFill>
                  <a:srgbClr val="FFFFFF"/>
                </a:solidFill>
                <a:latin typeface="Calibri"/>
              </a:rPr>
              <a:t>Option B (next best)</a:t>
            </a:r>
          </a:p>
          <a:p>
            <a:pPr algn="ctr"/>
            <a:r>
              <a:rPr sz="2000" b="1">
                <a:solidFill>
                  <a:srgbClr val="FFFFFF"/>
                </a:solidFill>
                <a:latin typeface="Calibri"/>
              </a:rPr>
              <a:t>Professional product photos</a:t>
            </a:r>
          </a:p>
          <a:p>
            <a:pPr algn="ctr"/>
            <a:r>
              <a:rPr sz="1600" b="0">
                <a:solidFill>
                  <a:srgbClr val="FFFFFF"/>
                </a:solidFill>
                <a:latin typeface="Calibri"/>
              </a:rPr>
              <a:t>$2,000</a:t>
            </a:r>
          </a:p>
        </p:txBody>
      </p:sp>
      <p:sp>
        <p:nvSpPr>
          <p:cNvPr id="12" name="TextBox 11"/>
          <p:cNvSpPr txBox="1"/>
          <p:nvPr/>
        </p:nvSpPr>
        <p:spPr>
          <a:xfrm>
            <a:off x="5120640" y="3429000"/>
            <a:ext cx="2011680" cy="731520"/>
          </a:xfrm>
          <a:prstGeom prst="rect">
            <a:avLst/>
          </a:prstGeom>
          <a:noFill/>
        </p:spPr>
        <p:txBody>
          <a:bodyPr wrap="square" anchor="t" lIns="45720" rIns="45720">
            <a:spAutoFit/>
          </a:bodyPr>
          <a:lstStyle/>
          <a:p>
            <a:pPr algn="ctr">
              <a:lnSpc>
                <a:spcPct val="110000"/>
              </a:lnSpc>
              <a:spcAft>
                <a:spcPts val="600"/>
              </a:spcAft>
            </a:pPr>
            <a:r>
              <a:rPr sz="1600" b="1" i="0">
                <a:solidFill>
                  <a:srgbClr val="1F3A5F"/>
                </a:solidFill>
                <a:latin typeface="Calibri"/>
              </a:rPr>
              <a:t>Hannah chooses A</a:t>
            </a:r>
          </a:p>
        </p:txBody>
      </p:sp>
      <p:cxnSp>
        <p:nvCxnSpPr>
          <p:cNvPr id="13" name="Connector 12"/>
          <p:cNvCxnSpPr/>
          <p:nvPr/>
        </p:nvCxnSpPr>
        <p:spPr>
          <a:xfrm>
            <a:off x="5120640" y="3794760"/>
            <a:ext cx="2011680" cy="0"/>
          </a:xfrm>
          <a:prstGeom prst="line">
            <a:avLst/>
          </a:prstGeom>
          <a:ln w="28575">
            <a:solidFill>
              <a:srgbClr val="C0392B"/>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1097280" y="4892040"/>
            <a:ext cx="9966960" cy="1143000"/>
          </a:xfrm>
          <a:prstGeom prst="roundRect">
            <a:avLst>
              <a:gd name="adj" fmla="val 10000"/>
            </a:avLst>
          </a:prstGeom>
          <a:solidFill>
            <a:srgbClr val="FFFFFF"/>
          </a:solidFill>
          <a:ln w="19050">
            <a:solidFill>
              <a:srgbClr val="E0A52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371600" y="4983480"/>
            <a:ext cx="9509760" cy="100584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Opportunity cost = </a:t>
            </a:r>
            <a:r>
              <a:rPr sz="1700" b="0" i="0">
                <a:solidFill>
                  <a:srgbClr val="222B36"/>
                </a:solidFill>
                <a:latin typeface="Calibri"/>
              </a:rPr>
              <a:t>the product photos she cannot now buy, not the $2,000.</a:t>
            </a:r>
          </a:p>
          <a:p>
            <a:pPr algn="l">
              <a:lnSpc>
                <a:spcPct val="110000"/>
              </a:lnSpc>
              <a:spcAft>
                <a:spcPts val="600"/>
              </a:spcAft>
            </a:pPr>
            <a:r>
              <a:rPr sz="1700" b="1" i="0">
                <a:solidFill>
                  <a:srgbClr val="C0392B"/>
                </a:solidFill>
                <a:latin typeface="Calibri"/>
              </a:rPr>
              <a:t>Exam tip: </a:t>
            </a:r>
            <a:r>
              <a:rPr sz="1700" b="0" i="0">
                <a:solidFill>
                  <a:srgbClr val="222B36"/>
                </a:solidFill>
                <a:latin typeface="Calibri"/>
              </a:rPr>
              <a:t>name the alternative given up. “The money spent” scores 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Specialisation and the division of labour</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9</a:t>
            </a:r>
          </a:p>
        </p:txBody>
      </p:sp>
      <p:sp>
        <p:nvSpPr>
          <p:cNvPr id="8" name="TextBox 7"/>
          <p:cNvSpPr txBox="1"/>
          <p:nvPr/>
        </p:nvSpPr>
        <p:spPr>
          <a:xfrm>
            <a:off x="548640" y="1417320"/>
            <a:ext cx="10972800" cy="9144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Specialisation: </a:t>
            </a:r>
            <a:r>
              <a:rPr sz="1700" b="0" i="0">
                <a:solidFill>
                  <a:srgbClr val="222B36"/>
                </a:solidFill>
                <a:latin typeface="Calibri"/>
              </a:rPr>
              <a:t>people, businesses or regions concentrate on what they do best.   </a:t>
            </a:r>
            <a:r>
              <a:rPr sz="1700" b="1" i="0">
                <a:solidFill>
                  <a:srgbClr val="0E7C86"/>
                </a:solidFill>
                <a:latin typeface="Calibri"/>
              </a:rPr>
              <a:t>Division of labour: </a:t>
            </a:r>
            <a:r>
              <a:rPr sz="1700" b="0" i="0">
                <a:solidFill>
                  <a:srgbClr val="222B36"/>
                </a:solidFill>
                <a:latin typeface="Calibri"/>
              </a:rPr>
              <a:t>production is split into separate tasks, each done by a different worker.</a:t>
            </a:r>
          </a:p>
        </p:txBody>
      </p:sp>
      <p:sp>
        <p:nvSpPr>
          <p:cNvPr id="9" name="Pentagon 8"/>
          <p:cNvSpPr/>
          <p:nvPr/>
        </p:nvSpPr>
        <p:spPr>
          <a:xfrm>
            <a:off x="548640" y="2514600"/>
            <a:ext cx="1920240" cy="777240"/>
          </a:xfrm>
          <a:prstGeom prst="homePlate">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Cut fabric</a:t>
            </a:r>
          </a:p>
        </p:txBody>
      </p:sp>
      <p:sp>
        <p:nvSpPr>
          <p:cNvPr id="10" name="Chevron 9"/>
          <p:cNvSpPr/>
          <p:nvPr/>
        </p:nvSpPr>
        <p:spPr>
          <a:xfrm>
            <a:off x="2834640" y="2514600"/>
            <a:ext cx="1920240" cy="777240"/>
          </a:xfrm>
          <a:prstGeom prst="chevron">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Sew panels</a:t>
            </a:r>
          </a:p>
        </p:txBody>
      </p:sp>
      <p:sp>
        <p:nvSpPr>
          <p:cNvPr id="11" name="Chevron 10"/>
          <p:cNvSpPr/>
          <p:nvPr/>
        </p:nvSpPr>
        <p:spPr>
          <a:xfrm>
            <a:off x="5120640" y="2514600"/>
            <a:ext cx="1920240" cy="777240"/>
          </a:xfrm>
          <a:prstGeom prst="chevron">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Fit zips</a:t>
            </a:r>
          </a:p>
        </p:txBody>
      </p:sp>
      <p:sp>
        <p:nvSpPr>
          <p:cNvPr id="12" name="Chevron 11"/>
          <p:cNvSpPr/>
          <p:nvPr/>
        </p:nvSpPr>
        <p:spPr>
          <a:xfrm>
            <a:off x="7406640" y="2514600"/>
            <a:ext cx="1920240" cy="777240"/>
          </a:xfrm>
          <a:prstGeom prst="chevron">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Quality check</a:t>
            </a:r>
          </a:p>
        </p:txBody>
      </p:sp>
      <p:sp>
        <p:nvSpPr>
          <p:cNvPr id="13" name="Chevron 12"/>
          <p:cNvSpPr/>
          <p:nvPr/>
        </p:nvSpPr>
        <p:spPr>
          <a:xfrm>
            <a:off x="9692640" y="2514600"/>
            <a:ext cx="1920240" cy="777240"/>
          </a:xfrm>
          <a:prstGeom prst="chevron">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Pack</a:t>
            </a:r>
          </a:p>
        </p:txBody>
      </p:sp>
      <p:sp>
        <p:nvSpPr>
          <p:cNvPr id="14" name="TextBox 13"/>
          <p:cNvSpPr txBox="1"/>
          <p:nvPr/>
        </p:nvSpPr>
        <p:spPr>
          <a:xfrm>
            <a:off x="548640" y="3337560"/>
            <a:ext cx="10972800" cy="365760"/>
          </a:xfrm>
          <a:prstGeom prst="rect">
            <a:avLst/>
          </a:prstGeom>
          <a:noFill/>
        </p:spPr>
        <p:txBody>
          <a:bodyPr wrap="square" anchor="t" lIns="45720" rIns="45720">
            <a:spAutoFit/>
          </a:bodyPr>
          <a:lstStyle/>
          <a:p>
            <a:pPr algn="l">
              <a:lnSpc>
                <a:spcPct val="110000"/>
              </a:lnSpc>
              <a:spcAft>
                <a:spcPts val="600"/>
              </a:spcAft>
            </a:pPr>
            <a:r>
              <a:rPr sz="1300" b="0" i="0">
                <a:solidFill>
                  <a:srgbClr val="6B7785"/>
                </a:solidFill>
                <a:latin typeface="Calibri"/>
              </a:rPr>
              <a:t>Westbridge’s production line: one worker per task</a:t>
            </a:r>
          </a:p>
        </p:txBody>
      </p:sp>
      <p:sp>
        <p:nvSpPr>
          <p:cNvPr id="15" name="Rounded Rectangle 14"/>
          <p:cNvSpPr/>
          <p:nvPr/>
        </p:nvSpPr>
        <p:spPr>
          <a:xfrm>
            <a:off x="548640" y="3794760"/>
            <a:ext cx="544068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3794760"/>
            <a:ext cx="5440680" cy="73152"/>
          </a:xfrm>
          <a:prstGeom prst="rect">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31520" y="397764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2E8B57"/>
                </a:solidFill>
                <a:latin typeface="Calibri"/>
              </a:rPr>
              <a:t>Benefits</a:t>
            </a:r>
          </a:p>
        </p:txBody>
      </p:sp>
      <p:sp>
        <p:nvSpPr>
          <p:cNvPr id="18" name="TextBox 17"/>
          <p:cNvSpPr txBox="1"/>
          <p:nvPr/>
        </p:nvSpPr>
        <p:spPr>
          <a:xfrm>
            <a:off x="731520" y="4434840"/>
            <a:ext cx="5074920" cy="1645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 Workers become skilled and faster → higher output</a:t>
            </a:r>
          </a:p>
          <a:p>
            <a:pPr algn="l">
              <a:lnSpc>
                <a:spcPct val="110000"/>
              </a:lnSpc>
              <a:spcAft>
                <a:spcPts val="600"/>
              </a:spcAft>
            </a:pPr>
            <a:r>
              <a:rPr sz="1500" b="0" i="0">
                <a:solidFill>
                  <a:srgbClr val="222B36"/>
                </a:solidFill>
                <a:latin typeface="Calibri"/>
              </a:rPr>
              <a:t>• Less training needed for one task</a:t>
            </a:r>
          </a:p>
          <a:p>
            <a:pPr algn="l">
              <a:lnSpc>
                <a:spcPct val="110000"/>
              </a:lnSpc>
              <a:spcAft>
                <a:spcPts val="600"/>
              </a:spcAft>
            </a:pPr>
            <a:r>
              <a:rPr sz="1500" b="0" i="0">
                <a:solidFill>
                  <a:srgbClr val="222B36"/>
                </a:solidFill>
                <a:latin typeface="Calibri"/>
              </a:rPr>
              <a:t>• Easier to use specialist machines</a:t>
            </a:r>
          </a:p>
          <a:p>
            <a:pPr algn="l">
              <a:lnSpc>
                <a:spcPct val="110000"/>
              </a:lnSpc>
              <a:spcAft>
                <a:spcPts val="600"/>
              </a:spcAft>
            </a:pPr>
            <a:r>
              <a:rPr sz="1500" b="0" i="0">
                <a:solidFill>
                  <a:srgbClr val="222B36"/>
                </a:solidFill>
                <a:latin typeface="Calibri"/>
              </a:rPr>
              <a:t>• Lower cost per bag</a:t>
            </a:r>
          </a:p>
        </p:txBody>
      </p:sp>
      <p:sp>
        <p:nvSpPr>
          <p:cNvPr id="19" name="Rounded Rectangle 18"/>
          <p:cNvSpPr/>
          <p:nvPr/>
        </p:nvSpPr>
        <p:spPr>
          <a:xfrm>
            <a:off x="6172200" y="3794760"/>
            <a:ext cx="544068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172200" y="3794760"/>
            <a:ext cx="5440680" cy="7315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55080" y="397764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Drawbacks</a:t>
            </a:r>
          </a:p>
        </p:txBody>
      </p:sp>
      <p:sp>
        <p:nvSpPr>
          <p:cNvPr id="22" name="TextBox 21"/>
          <p:cNvSpPr txBox="1"/>
          <p:nvPr/>
        </p:nvSpPr>
        <p:spPr>
          <a:xfrm>
            <a:off x="6355080" y="4434840"/>
            <a:ext cx="5074920" cy="1645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 Repetitive work → boredom, lower motivation</a:t>
            </a:r>
          </a:p>
          <a:p>
            <a:pPr algn="l">
              <a:lnSpc>
                <a:spcPct val="110000"/>
              </a:lnSpc>
              <a:spcAft>
                <a:spcPts val="600"/>
              </a:spcAft>
            </a:pPr>
            <a:r>
              <a:rPr sz="1500" b="0" i="0">
                <a:solidFill>
                  <a:srgbClr val="222B36"/>
                </a:solidFill>
                <a:latin typeface="Calibri"/>
              </a:rPr>
              <a:t>• If one stage stops, the whole line stops</a:t>
            </a:r>
          </a:p>
          <a:p>
            <a:pPr algn="l">
              <a:lnSpc>
                <a:spcPct val="110000"/>
              </a:lnSpc>
              <a:spcAft>
                <a:spcPts val="600"/>
              </a:spcAft>
            </a:pPr>
            <a:r>
              <a:rPr sz="1500" b="0" i="0">
                <a:solidFill>
                  <a:srgbClr val="222B36"/>
                </a:solidFill>
                <a:latin typeface="Calibri"/>
              </a:rPr>
              <a:t>• Workers have few skills, so less flexible</a:t>
            </a:r>
          </a:p>
          <a:p>
            <a:pPr algn="l">
              <a:lnSpc>
                <a:spcPct val="110000"/>
              </a:lnSpc>
              <a:spcAft>
                <a:spcPts val="600"/>
              </a:spcAft>
            </a:pPr>
            <a:r>
              <a:rPr sz="1500" b="0" i="0">
                <a:solidFill>
                  <a:srgbClr val="222B36"/>
                </a:solidFill>
                <a:latin typeface="Calibri"/>
              </a:rPr>
              <a:t>• Quality may fall if workers lose interest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1</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10</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800" b="1" i="0">
                <a:solidFill>
                  <a:srgbClr val="222B36"/>
                </a:solidFill>
                <a:latin typeface="Calibri"/>
              </a:rPr>
              <a:t>Define opportunity cost.</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The next best alternative given up when a choice is made.</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800" b="1" i="0">
                <a:solidFill>
                  <a:srgbClr val="222B36"/>
                </a:solidFill>
                <a:latin typeface="Calibri"/>
              </a:rPr>
              <a:t>Hannah could rent a stall or advertise online, and chooses the stall. What is the opportunity cost?</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The online advertising she gave up.</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800" b="1" i="0">
                <a:solidFill>
                  <a:srgbClr val="222B36"/>
                </a:solidFill>
                <a:latin typeface="Calibri"/>
              </a:rPr>
              <a:t>Give one drawback of the division of labour for Westbridge.</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Repetitive tasks can demotivate workers, so output or quality falls.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What does a business actually do?</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11</a:t>
            </a:r>
          </a:p>
        </p:txBody>
      </p:sp>
      <p:sp>
        <p:nvSpPr>
          <p:cNvPr id="8" name="Rounded Rectangle 7"/>
          <p:cNvSpPr/>
          <p:nvPr/>
        </p:nvSpPr>
        <p:spPr>
          <a:xfrm>
            <a:off x="731520" y="1737360"/>
            <a:ext cx="3108960" cy="1737360"/>
          </a:xfrm>
          <a:prstGeom prst="roundRect">
            <a:avLst>
              <a:gd name="adj" fmla="val 12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2000" b="1">
                <a:solidFill>
                  <a:srgbClr val="FFFFFF"/>
                </a:solidFill>
                <a:latin typeface="Calibri"/>
              </a:rPr>
              <a:t>INPUTS</a:t>
            </a:r>
          </a:p>
          <a:p>
            <a:pPr algn="ctr"/>
            <a:r>
              <a:rPr sz="1500" b="0">
                <a:solidFill>
                  <a:srgbClr val="FFFFFF"/>
                </a:solidFill>
                <a:latin typeface="Calibri"/>
              </a:rPr>
              <a:t>Land, labour, capital, enterprise</a:t>
            </a:r>
          </a:p>
        </p:txBody>
      </p:sp>
      <p:sp>
        <p:nvSpPr>
          <p:cNvPr id="9" name="Rounded Rectangle 8"/>
          <p:cNvSpPr/>
          <p:nvPr/>
        </p:nvSpPr>
        <p:spPr>
          <a:xfrm>
            <a:off x="4572000" y="1737360"/>
            <a:ext cx="3108960" cy="1737360"/>
          </a:xfrm>
          <a:prstGeom prst="roundRect">
            <a:avLst>
              <a:gd name="adj" fmla="val 12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2000" b="1">
                <a:solidFill>
                  <a:srgbClr val="FFFFFF"/>
                </a:solidFill>
                <a:latin typeface="Calibri"/>
              </a:rPr>
              <a:t>PROCESS</a:t>
            </a:r>
          </a:p>
          <a:p>
            <a:pPr algn="ctr"/>
            <a:r>
              <a:rPr sz="1500" b="0">
                <a:solidFill>
                  <a:srgbClr val="FFFFFF"/>
                </a:solidFill>
                <a:latin typeface="Calibri"/>
              </a:rPr>
              <a:t>Combine and transform resources</a:t>
            </a:r>
          </a:p>
        </p:txBody>
      </p:sp>
      <p:sp>
        <p:nvSpPr>
          <p:cNvPr id="10" name="Rounded Rectangle 9"/>
          <p:cNvSpPr/>
          <p:nvPr/>
        </p:nvSpPr>
        <p:spPr>
          <a:xfrm>
            <a:off x="8412480" y="1737360"/>
            <a:ext cx="3108960" cy="1737360"/>
          </a:xfrm>
          <a:prstGeom prst="roundRect">
            <a:avLst>
              <a:gd name="adj" fmla="val 12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2000" b="1">
                <a:solidFill>
                  <a:srgbClr val="FFFFFF"/>
                </a:solidFill>
                <a:latin typeface="Calibri"/>
              </a:rPr>
              <a:t>OUTPUT</a:t>
            </a:r>
          </a:p>
          <a:p>
            <a:pPr algn="ctr"/>
            <a:r>
              <a:rPr sz="1500" b="0">
                <a:solidFill>
                  <a:srgbClr val="FFFFFF"/>
                </a:solidFill>
                <a:latin typeface="Calibri"/>
              </a:rPr>
              <a:t>Goods and services people will pay for</a:t>
            </a:r>
          </a:p>
        </p:txBody>
      </p:sp>
      <p:cxnSp>
        <p:nvCxnSpPr>
          <p:cNvPr id="11" name="Connector 10"/>
          <p:cNvCxnSpPr/>
          <p:nvPr/>
        </p:nvCxnSpPr>
        <p:spPr>
          <a:xfrm>
            <a:off x="3886200" y="2606040"/>
            <a:ext cx="640080" cy="0"/>
          </a:xfrm>
          <a:prstGeom prst="line">
            <a:avLst/>
          </a:prstGeom>
          <a:ln w="28575">
            <a:solidFill>
              <a:srgbClr val="6B7785"/>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7726679" y="2606040"/>
            <a:ext cx="640081" cy="0"/>
          </a:xfrm>
          <a:prstGeom prst="line">
            <a:avLst/>
          </a:prstGeom>
          <a:ln w="28575">
            <a:solidFill>
              <a:srgbClr val="6B7785"/>
            </a:solidFill>
            <a:tailEnd type="triangle" w="med" len="med"/>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31520" y="3840480"/>
            <a:ext cx="1078992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Business activity: combining scarce resources to produce goods and services that satisfy needs and wants.</a:t>
            </a:r>
          </a:p>
        </p:txBody>
      </p:sp>
      <p:sp>
        <p:nvSpPr>
          <p:cNvPr id="14" name="TextBox 13"/>
          <p:cNvSpPr txBox="1"/>
          <p:nvPr/>
        </p:nvSpPr>
        <p:spPr>
          <a:xfrm>
            <a:off x="731520" y="4480560"/>
            <a:ext cx="10789920" cy="1645920"/>
          </a:xfrm>
          <a:prstGeom prst="rect">
            <a:avLst/>
          </a:prstGeom>
          <a:noFill/>
        </p:spPr>
        <p:txBody>
          <a:bodyPr wrap="square" anchor="t" lIns="45720" rIns="45720">
            <a:spAutoFit/>
          </a:bodyPr>
          <a:lstStyle/>
          <a:p>
            <a:pPr algn="l">
              <a:lnSpc>
                <a:spcPct val="110000"/>
              </a:lnSpc>
              <a:spcAft>
                <a:spcPts val="600"/>
              </a:spcAft>
            </a:pPr>
            <a:r>
              <a:rPr sz="1700" b="0" i="0">
                <a:solidFill>
                  <a:srgbClr val="222B36"/>
                </a:solidFill>
                <a:latin typeface="Calibri"/>
              </a:rPr>
              <a:t>A business may aim to make a profit, survive, grow, increase market share or meet a social purpose.</a:t>
            </a:r>
          </a:p>
          <a:p>
            <a:pPr algn="l">
              <a:lnSpc>
                <a:spcPct val="110000"/>
              </a:lnSpc>
              <a:spcAft>
                <a:spcPts val="600"/>
              </a:spcAft>
            </a:pPr>
            <a:r>
              <a:rPr sz="1700" b="0" i="0">
                <a:solidFill>
                  <a:srgbClr val="222B36"/>
                </a:solidFill>
                <a:latin typeface="Calibri"/>
              </a:rPr>
              <a:t>The value it creates is measured by added value: what the customer pays minus what the business paid for bought-in materials.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Added value: the worked calculation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12</a:t>
            </a:r>
          </a:p>
        </p:txBody>
      </p:sp>
      <p:sp>
        <p:nvSpPr>
          <p:cNvPr id="8" name="Rounded Rectangle 7"/>
          <p:cNvSpPr/>
          <p:nvPr/>
        </p:nvSpPr>
        <p:spPr>
          <a:xfrm>
            <a:off x="548640" y="1463040"/>
            <a:ext cx="11064240" cy="91440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600200"/>
            <a:ext cx="10515600" cy="731520"/>
          </a:xfrm>
          <a:prstGeom prst="rect">
            <a:avLst/>
          </a:prstGeom>
          <a:noFill/>
        </p:spPr>
        <p:txBody>
          <a:bodyPr wrap="square" anchor="t" lIns="45720" rIns="45720">
            <a:spAutoFit/>
          </a:bodyPr>
          <a:lstStyle/>
          <a:p>
            <a:pPr algn="l">
              <a:lnSpc>
                <a:spcPct val="110000"/>
              </a:lnSpc>
              <a:spcAft>
                <a:spcPts val="600"/>
              </a:spcAft>
            </a:pPr>
            <a:r>
              <a:rPr sz="2400" b="1" i="0">
                <a:solidFill>
                  <a:srgbClr val="E0A526"/>
                </a:solidFill>
                <a:latin typeface="Calibri"/>
              </a:rPr>
              <a:t>Added value  =  </a:t>
            </a:r>
            <a:r>
              <a:rPr sz="2200" b="0" i="0">
                <a:solidFill>
                  <a:srgbClr val="FFFFFF"/>
                </a:solidFill>
                <a:latin typeface="Calibri"/>
              </a:rPr>
              <a:t>selling price  –  cost of bought-in materials and components</a:t>
            </a:r>
          </a:p>
        </p:txBody>
      </p:sp>
      <p:sp>
        <p:nvSpPr>
          <p:cNvPr id="10" name="Rectangle 9"/>
          <p:cNvSpPr/>
          <p:nvPr/>
        </p:nvSpPr>
        <p:spPr>
          <a:xfrm>
            <a:off x="822960" y="2697480"/>
            <a:ext cx="6035040" cy="50292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60120" y="2770632"/>
            <a:ext cx="4572000" cy="41148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Selling price of one Westbridge bag</a:t>
            </a:r>
          </a:p>
        </p:txBody>
      </p:sp>
      <p:sp>
        <p:nvSpPr>
          <p:cNvPr id="12" name="TextBox 11"/>
          <p:cNvSpPr txBox="1"/>
          <p:nvPr/>
        </p:nvSpPr>
        <p:spPr>
          <a:xfrm>
            <a:off x="5486400" y="2770632"/>
            <a:ext cx="1280160" cy="411480"/>
          </a:xfrm>
          <a:prstGeom prst="rect">
            <a:avLst/>
          </a:prstGeom>
          <a:noFill/>
        </p:spPr>
        <p:txBody>
          <a:bodyPr wrap="square" anchor="t" lIns="45720" rIns="45720">
            <a:spAutoFit/>
          </a:bodyPr>
          <a:lstStyle/>
          <a:p>
            <a:pPr algn="r">
              <a:lnSpc>
                <a:spcPct val="110000"/>
              </a:lnSpc>
              <a:spcAft>
                <a:spcPts val="600"/>
              </a:spcAft>
            </a:pPr>
            <a:r>
              <a:rPr sz="1600" b="1" i="0">
                <a:solidFill>
                  <a:srgbClr val="222B36"/>
                </a:solidFill>
                <a:latin typeface="Calibri"/>
              </a:rPr>
              <a:t>$28.00</a:t>
            </a:r>
          </a:p>
        </p:txBody>
      </p:sp>
      <p:sp>
        <p:nvSpPr>
          <p:cNvPr id="13" name="Rectangle 12"/>
          <p:cNvSpPr/>
          <p:nvPr/>
        </p:nvSpPr>
        <p:spPr>
          <a:xfrm>
            <a:off x="822960" y="3264408"/>
            <a:ext cx="6035040" cy="50292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60120" y="3337560"/>
            <a:ext cx="4572000" cy="41148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Fabric and lining</a:t>
            </a:r>
          </a:p>
        </p:txBody>
      </p:sp>
      <p:sp>
        <p:nvSpPr>
          <p:cNvPr id="15" name="TextBox 14"/>
          <p:cNvSpPr txBox="1"/>
          <p:nvPr/>
        </p:nvSpPr>
        <p:spPr>
          <a:xfrm>
            <a:off x="5486400" y="3337560"/>
            <a:ext cx="1280160" cy="411480"/>
          </a:xfrm>
          <a:prstGeom prst="rect">
            <a:avLst/>
          </a:prstGeom>
          <a:noFill/>
        </p:spPr>
        <p:txBody>
          <a:bodyPr wrap="square" anchor="t" lIns="45720" rIns="45720">
            <a:spAutoFit/>
          </a:bodyPr>
          <a:lstStyle/>
          <a:p>
            <a:pPr algn="r">
              <a:lnSpc>
                <a:spcPct val="110000"/>
              </a:lnSpc>
              <a:spcAft>
                <a:spcPts val="600"/>
              </a:spcAft>
            </a:pPr>
            <a:r>
              <a:rPr sz="1600" b="1" i="0">
                <a:solidFill>
                  <a:srgbClr val="222B36"/>
                </a:solidFill>
                <a:latin typeface="Calibri"/>
              </a:rPr>
              <a:t>$8.50</a:t>
            </a:r>
          </a:p>
        </p:txBody>
      </p:sp>
      <p:sp>
        <p:nvSpPr>
          <p:cNvPr id="16" name="Rectangle 15"/>
          <p:cNvSpPr/>
          <p:nvPr/>
        </p:nvSpPr>
        <p:spPr>
          <a:xfrm>
            <a:off x="822960" y="3831336"/>
            <a:ext cx="6035040" cy="50292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0120" y="3904488"/>
            <a:ext cx="4572000" cy="41148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Zip and label</a:t>
            </a:r>
          </a:p>
        </p:txBody>
      </p:sp>
      <p:sp>
        <p:nvSpPr>
          <p:cNvPr id="18" name="TextBox 17"/>
          <p:cNvSpPr txBox="1"/>
          <p:nvPr/>
        </p:nvSpPr>
        <p:spPr>
          <a:xfrm>
            <a:off x="5486400" y="3904488"/>
            <a:ext cx="1280160" cy="411480"/>
          </a:xfrm>
          <a:prstGeom prst="rect">
            <a:avLst/>
          </a:prstGeom>
          <a:noFill/>
        </p:spPr>
        <p:txBody>
          <a:bodyPr wrap="square" anchor="t" lIns="45720" rIns="45720">
            <a:spAutoFit/>
          </a:bodyPr>
          <a:lstStyle/>
          <a:p>
            <a:pPr algn="r">
              <a:lnSpc>
                <a:spcPct val="110000"/>
              </a:lnSpc>
              <a:spcAft>
                <a:spcPts val="600"/>
              </a:spcAft>
            </a:pPr>
            <a:r>
              <a:rPr sz="1600" b="1" i="0">
                <a:solidFill>
                  <a:srgbClr val="222B36"/>
                </a:solidFill>
                <a:latin typeface="Calibri"/>
              </a:rPr>
              <a:t>$3.50</a:t>
            </a:r>
          </a:p>
        </p:txBody>
      </p:sp>
      <p:sp>
        <p:nvSpPr>
          <p:cNvPr id="19" name="Rectangle 18"/>
          <p:cNvSpPr/>
          <p:nvPr/>
        </p:nvSpPr>
        <p:spPr>
          <a:xfrm>
            <a:off x="822960" y="4398264"/>
            <a:ext cx="6035040" cy="50292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60120" y="4471416"/>
            <a:ext cx="4572000" cy="411480"/>
          </a:xfrm>
          <a:prstGeom prst="rect">
            <a:avLst/>
          </a:prstGeom>
          <a:noFill/>
        </p:spPr>
        <p:txBody>
          <a:bodyPr wrap="square" anchor="t" lIns="45720" rIns="45720">
            <a:spAutoFit/>
          </a:bodyPr>
          <a:lstStyle/>
          <a:p>
            <a:pPr algn="l">
              <a:lnSpc>
                <a:spcPct val="110000"/>
              </a:lnSpc>
              <a:spcAft>
                <a:spcPts val="600"/>
              </a:spcAft>
            </a:pPr>
            <a:r>
              <a:rPr sz="1600" b="1" i="0">
                <a:solidFill>
                  <a:srgbClr val="222B36"/>
                </a:solidFill>
                <a:latin typeface="Calibri"/>
              </a:rPr>
              <a:t>Total bought-in materials</a:t>
            </a:r>
          </a:p>
        </p:txBody>
      </p:sp>
      <p:sp>
        <p:nvSpPr>
          <p:cNvPr id="21" name="TextBox 20"/>
          <p:cNvSpPr txBox="1"/>
          <p:nvPr/>
        </p:nvSpPr>
        <p:spPr>
          <a:xfrm>
            <a:off x="5486400" y="4471416"/>
            <a:ext cx="1280160" cy="411480"/>
          </a:xfrm>
          <a:prstGeom prst="rect">
            <a:avLst/>
          </a:prstGeom>
          <a:noFill/>
        </p:spPr>
        <p:txBody>
          <a:bodyPr wrap="square" anchor="t" lIns="45720" rIns="45720">
            <a:spAutoFit/>
          </a:bodyPr>
          <a:lstStyle/>
          <a:p>
            <a:pPr algn="r">
              <a:lnSpc>
                <a:spcPct val="110000"/>
              </a:lnSpc>
              <a:spcAft>
                <a:spcPts val="600"/>
              </a:spcAft>
            </a:pPr>
            <a:r>
              <a:rPr sz="1600" b="1" i="0">
                <a:solidFill>
                  <a:srgbClr val="222B36"/>
                </a:solidFill>
                <a:latin typeface="Calibri"/>
              </a:rPr>
              <a:t>$12.00</a:t>
            </a:r>
          </a:p>
        </p:txBody>
      </p:sp>
      <p:sp>
        <p:nvSpPr>
          <p:cNvPr id="22" name="Rectangle 21"/>
          <p:cNvSpPr/>
          <p:nvPr/>
        </p:nvSpPr>
        <p:spPr>
          <a:xfrm>
            <a:off x="822960" y="4965192"/>
            <a:ext cx="6035040" cy="50292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60120" y="5038344"/>
            <a:ext cx="4572000" cy="411480"/>
          </a:xfrm>
          <a:prstGeom prst="rect">
            <a:avLst/>
          </a:prstGeom>
          <a:noFill/>
        </p:spPr>
        <p:txBody>
          <a:bodyPr wrap="square" anchor="t" lIns="45720" rIns="45720">
            <a:spAutoFit/>
          </a:bodyPr>
          <a:lstStyle/>
          <a:p>
            <a:pPr algn="l">
              <a:lnSpc>
                <a:spcPct val="110000"/>
              </a:lnSpc>
              <a:spcAft>
                <a:spcPts val="600"/>
              </a:spcAft>
            </a:pPr>
            <a:r>
              <a:rPr sz="1600" b="1" i="0">
                <a:solidFill>
                  <a:srgbClr val="FFFFFF"/>
                </a:solidFill>
                <a:latin typeface="Calibri"/>
              </a:rPr>
              <a:t>Added value per bag</a:t>
            </a:r>
          </a:p>
        </p:txBody>
      </p:sp>
      <p:sp>
        <p:nvSpPr>
          <p:cNvPr id="24" name="TextBox 23"/>
          <p:cNvSpPr txBox="1"/>
          <p:nvPr/>
        </p:nvSpPr>
        <p:spPr>
          <a:xfrm>
            <a:off x="5486400" y="5038344"/>
            <a:ext cx="1280160" cy="411480"/>
          </a:xfrm>
          <a:prstGeom prst="rect">
            <a:avLst/>
          </a:prstGeom>
          <a:noFill/>
        </p:spPr>
        <p:txBody>
          <a:bodyPr wrap="square" anchor="t" lIns="45720" rIns="45720">
            <a:spAutoFit/>
          </a:bodyPr>
          <a:lstStyle/>
          <a:p>
            <a:pPr algn="r">
              <a:lnSpc>
                <a:spcPct val="110000"/>
              </a:lnSpc>
              <a:spcAft>
                <a:spcPts val="600"/>
              </a:spcAft>
            </a:pPr>
            <a:r>
              <a:rPr sz="1600" b="1" i="0">
                <a:solidFill>
                  <a:srgbClr val="FFFFFF"/>
                </a:solidFill>
                <a:latin typeface="Calibri"/>
              </a:rPr>
              <a:t>$16.00</a:t>
            </a:r>
          </a:p>
        </p:txBody>
      </p:sp>
      <p:sp>
        <p:nvSpPr>
          <p:cNvPr id="25" name="Rounded Rectangle 24"/>
          <p:cNvSpPr/>
          <p:nvPr/>
        </p:nvSpPr>
        <p:spPr>
          <a:xfrm>
            <a:off x="7315200" y="2697480"/>
            <a:ext cx="4297680" cy="27889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7315200" y="2697480"/>
            <a:ext cx="4297680" cy="7315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498079" y="2880360"/>
            <a:ext cx="393192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Added value ≠ profit</a:t>
            </a:r>
          </a:p>
        </p:txBody>
      </p:sp>
      <p:sp>
        <p:nvSpPr>
          <p:cNvPr id="28" name="TextBox 27"/>
          <p:cNvSpPr txBox="1"/>
          <p:nvPr/>
        </p:nvSpPr>
        <p:spPr>
          <a:xfrm>
            <a:off x="7498079" y="3337560"/>
            <a:ext cx="3931920" cy="20574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Wages, rent and electricity are NOT subtracted.</a:t>
            </a:r>
          </a:p>
          <a:p>
            <a:pPr algn="l">
              <a:lnSpc>
                <a:spcPct val="110000"/>
              </a:lnSpc>
              <a:spcAft>
                <a:spcPts val="600"/>
              </a:spcAft>
            </a:pPr>
            <a:r>
              <a:rPr sz="1500" b="0" i="0">
                <a:solidFill>
                  <a:srgbClr val="222B36"/>
                </a:solidFill>
                <a:latin typeface="Calibri"/>
              </a:rPr>
              <a:t>Added value must also pay for those costs. What is left after all costs is profit.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can a business increase added value?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13</a:t>
            </a:r>
          </a:p>
        </p:txBody>
      </p:sp>
      <p:sp>
        <p:nvSpPr>
          <p:cNvPr id="8" name="Rounded Rectangle 7"/>
          <p:cNvSpPr/>
          <p:nvPr/>
        </p:nvSpPr>
        <p:spPr>
          <a:xfrm>
            <a:off x="548640" y="1463040"/>
            <a:ext cx="5440680" cy="31089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1  Raise the price customers will pay</a:t>
            </a:r>
          </a:p>
        </p:txBody>
      </p:sp>
      <p:sp>
        <p:nvSpPr>
          <p:cNvPr id="11" name="TextBox 10"/>
          <p:cNvSpPr txBox="1"/>
          <p:nvPr/>
        </p:nvSpPr>
        <p:spPr>
          <a:xfrm>
            <a:off x="731520" y="2103120"/>
            <a:ext cx="5074920" cy="237743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 Build a brand image</a:t>
            </a:r>
          </a:p>
          <a:p>
            <a:pPr algn="l">
              <a:lnSpc>
                <a:spcPct val="110000"/>
              </a:lnSpc>
              <a:spcAft>
                <a:spcPts val="600"/>
              </a:spcAft>
            </a:pPr>
            <a:r>
              <a:rPr sz="1500" b="0" i="0">
                <a:solidFill>
                  <a:srgbClr val="222B36"/>
                </a:solidFill>
                <a:latin typeface="Calibri"/>
              </a:rPr>
              <a:t>• Improve quality or design</a:t>
            </a:r>
          </a:p>
          <a:p>
            <a:pPr algn="l">
              <a:lnSpc>
                <a:spcPct val="110000"/>
              </a:lnSpc>
              <a:spcAft>
                <a:spcPts val="600"/>
              </a:spcAft>
            </a:pPr>
            <a:r>
              <a:rPr sz="1500" b="0" i="0">
                <a:solidFill>
                  <a:srgbClr val="222B36"/>
                </a:solidFill>
                <a:latin typeface="Calibri"/>
              </a:rPr>
              <a:t>• Better packaging</a:t>
            </a:r>
          </a:p>
          <a:p>
            <a:pPr algn="l">
              <a:lnSpc>
                <a:spcPct val="110000"/>
              </a:lnSpc>
              <a:spcAft>
                <a:spcPts val="600"/>
              </a:spcAft>
            </a:pPr>
            <a:r>
              <a:rPr sz="1500" b="0" i="0">
                <a:solidFill>
                  <a:srgbClr val="222B36"/>
                </a:solidFill>
                <a:latin typeface="Calibri"/>
              </a:rPr>
              <a:t>• Add a service, e.g. personalisation or delivery</a:t>
            </a:r>
          </a:p>
          <a:p>
            <a:pPr algn="l">
              <a:lnSpc>
                <a:spcPct val="110000"/>
              </a:lnSpc>
              <a:spcAft>
                <a:spcPts val="600"/>
              </a:spcAft>
            </a:pPr>
            <a:r>
              <a:rPr sz="1500" b="0" i="0">
                <a:solidFill>
                  <a:srgbClr val="222B36"/>
                </a:solidFill>
                <a:latin typeface="Calibri"/>
              </a:rPr>
              <a:t>• Convenience, e.g. selling online</a:t>
            </a:r>
          </a:p>
        </p:txBody>
      </p:sp>
      <p:sp>
        <p:nvSpPr>
          <p:cNvPr id="12" name="Rounded Rectangle 11"/>
          <p:cNvSpPr/>
          <p:nvPr/>
        </p:nvSpPr>
        <p:spPr>
          <a:xfrm>
            <a:off x="6172200" y="1463040"/>
            <a:ext cx="5440680" cy="31089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63040"/>
            <a:ext cx="5440680" cy="73152"/>
          </a:xfrm>
          <a:prstGeom prst="rect">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2F6FB5"/>
                </a:solidFill>
                <a:latin typeface="Calibri"/>
              </a:rPr>
              <a:t>2  Reduce the cost of bought-in materials</a:t>
            </a:r>
          </a:p>
        </p:txBody>
      </p:sp>
      <p:sp>
        <p:nvSpPr>
          <p:cNvPr id="15" name="TextBox 14"/>
          <p:cNvSpPr txBox="1"/>
          <p:nvPr/>
        </p:nvSpPr>
        <p:spPr>
          <a:xfrm>
            <a:off x="6355080" y="2103120"/>
            <a:ext cx="5074920" cy="237743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 Buy in bulk for discounts</a:t>
            </a:r>
          </a:p>
          <a:p>
            <a:pPr algn="l">
              <a:lnSpc>
                <a:spcPct val="110000"/>
              </a:lnSpc>
              <a:spcAft>
                <a:spcPts val="600"/>
              </a:spcAft>
            </a:pPr>
            <a:r>
              <a:rPr sz="1500" b="0" i="0">
                <a:solidFill>
                  <a:srgbClr val="222B36"/>
                </a:solidFill>
                <a:latin typeface="Calibri"/>
              </a:rPr>
              <a:t>• Find a cheaper supplier</a:t>
            </a:r>
          </a:p>
          <a:p>
            <a:pPr algn="l">
              <a:lnSpc>
                <a:spcPct val="110000"/>
              </a:lnSpc>
              <a:spcAft>
                <a:spcPts val="600"/>
              </a:spcAft>
            </a:pPr>
            <a:r>
              <a:rPr sz="1500" b="0" i="0">
                <a:solidFill>
                  <a:srgbClr val="222B36"/>
                </a:solidFill>
                <a:latin typeface="Calibri"/>
              </a:rPr>
              <a:t>• Cut waste in production</a:t>
            </a:r>
          </a:p>
          <a:p>
            <a:pPr algn="l">
              <a:lnSpc>
                <a:spcPct val="110000"/>
              </a:lnSpc>
              <a:spcAft>
                <a:spcPts val="600"/>
              </a:spcAft>
            </a:pPr>
            <a:r>
              <a:rPr sz="1500" b="0" i="0">
                <a:solidFill>
                  <a:srgbClr val="222B36"/>
                </a:solidFill>
                <a:latin typeface="Calibri"/>
              </a:rPr>
              <a:t>• Use cheaper materials</a:t>
            </a:r>
          </a:p>
          <a:p>
            <a:pPr algn="l">
              <a:lnSpc>
                <a:spcPct val="110000"/>
              </a:lnSpc>
              <a:spcAft>
                <a:spcPts val="600"/>
              </a:spcAft>
            </a:pPr>
            <a:r>
              <a:rPr sz="1500" b="0" i="0">
                <a:solidFill>
                  <a:srgbClr val="222B36"/>
                </a:solidFill>
                <a:latin typeface="Calibri"/>
              </a:rPr>
              <a:t>(careful: quality may fall)</a:t>
            </a:r>
          </a:p>
        </p:txBody>
      </p:sp>
      <p:sp>
        <p:nvSpPr>
          <p:cNvPr id="16" name="Rounded Rectangle 15"/>
          <p:cNvSpPr/>
          <p:nvPr/>
        </p:nvSpPr>
        <p:spPr>
          <a:xfrm>
            <a:off x="548640" y="4800600"/>
            <a:ext cx="11064240" cy="1325880"/>
          </a:xfrm>
          <a:prstGeom prst="roundRect">
            <a:avLst>
              <a:gd name="adj" fmla="val 10000"/>
            </a:avLst>
          </a:prstGeom>
          <a:solidFill>
            <a:srgbClr val="FFFFFF"/>
          </a:solidFill>
          <a:ln w="19050">
            <a:solidFill>
              <a:srgbClr val="E0A52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4892040"/>
            <a:ext cx="10607040" cy="1188720"/>
          </a:xfrm>
          <a:prstGeom prst="rect">
            <a:avLst/>
          </a:prstGeom>
          <a:noFill/>
        </p:spPr>
        <p:txBody>
          <a:bodyPr wrap="square" anchor="t" lIns="45720" rIns="45720">
            <a:spAutoFit/>
          </a:bodyPr>
          <a:lstStyle/>
          <a:p>
            <a:pPr algn="l">
              <a:lnSpc>
                <a:spcPct val="110000"/>
              </a:lnSpc>
              <a:spcAft>
                <a:spcPts val="600"/>
              </a:spcAft>
            </a:pPr>
            <a:r>
              <a:rPr sz="1600" b="1" i="0">
                <a:solidFill>
                  <a:srgbClr val="E0A526"/>
                </a:solidFill>
                <a:latin typeface="Calibri"/>
              </a:rPr>
              <a:t>The trade-off examiners reward: </a:t>
            </a:r>
            <a:r>
              <a:rPr sz="1600" b="0" i="0">
                <a:solidFill>
                  <a:srgbClr val="222B36"/>
                </a:solidFill>
                <a:latin typeface="Calibri"/>
              </a:rPr>
              <a:t>a higher price only works if customers see extra value; cheaper materials only work if quality and reputation are protected. </a:t>
            </a:r>
            <a:r>
              <a:rPr sz="1600" b="1" i="0">
                <a:solidFill>
                  <a:srgbClr val="222B36"/>
                </a:solidFill>
                <a:latin typeface="Calibri"/>
              </a:rPr>
              <a:t>“It depends on…”</a:t>
            </a:r>
            <a:r>
              <a:rPr sz="1600" b="0" i="0">
                <a:solidFill>
                  <a:srgbClr val="222B36"/>
                </a:solidFill>
                <a:latin typeface="Calibri"/>
              </a:rPr>
              <a:t> is the start of evaluation.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Social enterprise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14</a:t>
            </a:r>
          </a:p>
        </p:txBody>
      </p:sp>
      <p:sp>
        <p:nvSpPr>
          <p:cNvPr id="8" name="Rounded Rectangle 7"/>
          <p:cNvSpPr/>
          <p:nvPr/>
        </p:nvSpPr>
        <p:spPr>
          <a:xfrm>
            <a:off x="548640" y="1463040"/>
            <a:ext cx="11064240" cy="100584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600200"/>
            <a:ext cx="10607040" cy="82296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Definition  </a:t>
            </a:r>
            <a:r>
              <a:rPr sz="1800" b="0" i="0">
                <a:solidFill>
                  <a:srgbClr val="222B36"/>
                </a:solidFill>
                <a:latin typeface="Calibri"/>
              </a:rPr>
              <a:t>A business with social objectives that reinvests most of its surplus to achieve them, rather than paying it all to owners.</a:t>
            </a:r>
          </a:p>
        </p:txBody>
      </p:sp>
      <p:sp>
        <p:nvSpPr>
          <p:cNvPr id="10" name="Rounded Rectangle 9"/>
          <p:cNvSpPr/>
          <p:nvPr/>
        </p:nvSpPr>
        <p:spPr>
          <a:xfrm>
            <a:off x="548640" y="2743200"/>
            <a:ext cx="3566160" cy="1737360"/>
          </a:xfrm>
          <a:prstGeom prst="roundRect">
            <a:avLst>
              <a:gd name="adj" fmla="val 12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900" b="1">
                <a:solidFill>
                  <a:srgbClr val="FFFFFF"/>
                </a:solidFill>
                <a:latin typeface="Calibri"/>
              </a:rPr>
              <a:t>Social objectives</a:t>
            </a:r>
          </a:p>
          <a:p>
            <a:pPr algn="ctr"/>
            <a:r>
              <a:rPr sz="1400" b="0">
                <a:solidFill>
                  <a:srgbClr val="FFFFFF"/>
                </a:solidFill>
                <a:latin typeface="Calibri"/>
              </a:rPr>
              <a:t>e.g. employing people who struggle to find work</a:t>
            </a:r>
          </a:p>
        </p:txBody>
      </p:sp>
      <p:sp>
        <p:nvSpPr>
          <p:cNvPr id="11" name="Rounded Rectangle 10"/>
          <p:cNvSpPr/>
          <p:nvPr/>
        </p:nvSpPr>
        <p:spPr>
          <a:xfrm>
            <a:off x="4343400" y="2743200"/>
            <a:ext cx="3566160" cy="1737360"/>
          </a:xfrm>
          <a:prstGeom prst="roundRect">
            <a:avLst>
              <a:gd name="adj" fmla="val 12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900" b="1">
                <a:solidFill>
                  <a:srgbClr val="FFFFFF"/>
                </a:solidFill>
                <a:latin typeface="Calibri"/>
              </a:rPr>
              <a:t>Environmental objectives</a:t>
            </a:r>
          </a:p>
          <a:p>
            <a:pPr algn="ctr"/>
            <a:r>
              <a:rPr sz="1400" b="0">
                <a:solidFill>
                  <a:srgbClr val="FFFFFF"/>
                </a:solidFill>
                <a:latin typeface="Calibri"/>
              </a:rPr>
              <a:t>e.g. reducing waste, protecting nature</a:t>
            </a:r>
          </a:p>
        </p:txBody>
      </p:sp>
      <p:sp>
        <p:nvSpPr>
          <p:cNvPr id="12" name="Rounded Rectangle 11"/>
          <p:cNvSpPr/>
          <p:nvPr/>
        </p:nvSpPr>
        <p:spPr>
          <a:xfrm>
            <a:off x="8138160" y="2743200"/>
            <a:ext cx="3566160" cy="1737360"/>
          </a:xfrm>
          <a:prstGeom prst="roundRect">
            <a:avLst>
              <a:gd name="adj" fmla="val 12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900" b="1">
                <a:solidFill>
                  <a:srgbClr val="FFFFFF"/>
                </a:solidFill>
                <a:latin typeface="Calibri"/>
              </a:rPr>
              <a:t>Financial objectives</a:t>
            </a:r>
          </a:p>
          <a:p>
            <a:pPr algn="ctr"/>
            <a:r>
              <a:rPr sz="1400" b="0">
                <a:solidFill>
                  <a:srgbClr val="FFFFFF"/>
                </a:solidFill>
                <a:latin typeface="Calibri"/>
              </a:rPr>
              <a:t>e.g. making a surplus so it survives and grows</a:t>
            </a:r>
          </a:p>
        </p:txBody>
      </p:sp>
      <p:sp>
        <p:nvSpPr>
          <p:cNvPr id="13" name="TextBox 12"/>
          <p:cNvSpPr txBox="1"/>
          <p:nvPr/>
        </p:nvSpPr>
        <p:spPr>
          <a:xfrm>
            <a:off x="548640" y="4709160"/>
            <a:ext cx="11064240" cy="1371600"/>
          </a:xfrm>
          <a:prstGeom prst="rect">
            <a:avLst/>
          </a:prstGeom>
          <a:noFill/>
        </p:spPr>
        <p:txBody>
          <a:bodyPr wrap="square" anchor="t" lIns="45720" rIns="45720">
            <a:spAutoFit/>
          </a:bodyPr>
          <a:lstStyle/>
          <a:p>
            <a:pPr algn="l">
              <a:lnSpc>
                <a:spcPct val="110000"/>
              </a:lnSpc>
              <a:spcAft>
                <a:spcPts val="600"/>
              </a:spcAft>
            </a:pPr>
            <a:r>
              <a:rPr sz="1600" b="1" i="0">
                <a:solidFill>
                  <a:srgbClr val="1F3A5F"/>
                </a:solidFill>
                <a:latin typeface="Calibri"/>
              </a:rPr>
              <a:t>Compare: </a:t>
            </a:r>
            <a:r>
              <a:rPr sz="1600" b="0" i="0">
                <a:solidFill>
                  <a:srgbClr val="222B36"/>
                </a:solidFill>
                <a:latin typeface="Calibri"/>
              </a:rPr>
              <a:t>a social enterprise still sells goods and services and must cover its costs; it is not a charity relying on donations.</a:t>
            </a:r>
          </a:p>
          <a:p>
            <a:pPr algn="l">
              <a:lnSpc>
                <a:spcPct val="110000"/>
              </a:lnSpc>
              <a:spcAft>
                <a:spcPts val="600"/>
              </a:spcAft>
            </a:pPr>
            <a:r>
              <a:rPr sz="1600" b="1" i="0">
                <a:solidFill>
                  <a:srgbClr val="1F3A5F"/>
                </a:solidFill>
                <a:latin typeface="Calibri"/>
              </a:rPr>
              <a:t>If Westbridge became a social enterprise: </a:t>
            </a:r>
            <a:r>
              <a:rPr sz="1600" b="0" i="0">
                <a:solidFill>
                  <a:srgbClr val="222B36"/>
                </a:solidFill>
                <a:latin typeface="Calibri"/>
              </a:rPr>
              <a:t>it could give one bag to a school in need for every ten sold, and reinvest its surplus in training young people who struggle to find work.</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2</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15</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A juice bottle sells for $2.40. Mangoes cost $0.70 and the bottle costs $0.35. Calculate the added value.</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$2.40 – ($0.70 + $0.35) = $1.35</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State two ways a bakery could increase added value.</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Better packaging or branding; cheaper flour bought in bulk; add delivery.</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What two ideas must a full definition of social enterprise include?</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Social or environmental objectives, AND reinvesting the surplus.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1.2</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Three economic sectors: one chain of production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16</a:t>
            </a:r>
          </a:p>
        </p:txBody>
      </p:sp>
      <p:sp>
        <p:nvSpPr>
          <p:cNvPr id="8" name="Rounded Rectangle 7"/>
          <p:cNvSpPr/>
          <p:nvPr/>
        </p:nvSpPr>
        <p:spPr>
          <a:xfrm>
            <a:off x="548640" y="1554480"/>
            <a:ext cx="3474720" cy="914400"/>
          </a:xfrm>
          <a:prstGeom prst="roundRect">
            <a:avLst>
              <a:gd name="adj" fmla="val 15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2200" b="1">
                <a:solidFill>
                  <a:srgbClr val="FFFFFF"/>
                </a:solidFill>
                <a:latin typeface="Calibri"/>
              </a:rPr>
              <a:t>PRIMARY</a:t>
            </a:r>
          </a:p>
        </p:txBody>
      </p:sp>
      <p:sp>
        <p:nvSpPr>
          <p:cNvPr id="9" name="TextBox 8"/>
          <p:cNvSpPr txBox="1"/>
          <p:nvPr/>
        </p:nvSpPr>
        <p:spPr>
          <a:xfrm>
            <a:off x="640080" y="2606040"/>
            <a:ext cx="3291840" cy="822960"/>
          </a:xfrm>
          <a:prstGeom prst="rect">
            <a:avLst/>
          </a:prstGeom>
          <a:noFill/>
        </p:spPr>
        <p:txBody>
          <a:bodyPr wrap="square" anchor="t" lIns="45720" rIns="45720">
            <a:spAutoFit/>
          </a:bodyPr>
          <a:lstStyle/>
          <a:p>
            <a:pPr algn="l">
              <a:lnSpc>
                <a:spcPct val="110000"/>
              </a:lnSpc>
              <a:spcAft>
                <a:spcPts val="600"/>
              </a:spcAft>
            </a:pPr>
            <a:r>
              <a:rPr sz="1600" b="1" i="0">
                <a:solidFill>
                  <a:srgbClr val="222B36"/>
                </a:solidFill>
                <a:latin typeface="Calibri"/>
              </a:rPr>
              <a:t>Extracts or harvests natural resources</a:t>
            </a:r>
          </a:p>
        </p:txBody>
      </p:sp>
      <p:sp>
        <p:nvSpPr>
          <p:cNvPr id="10" name="Rounded Rectangle 9"/>
          <p:cNvSpPr/>
          <p:nvPr/>
        </p:nvSpPr>
        <p:spPr>
          <a:xfrm>
            <a:off x="548640" y="3474720"/>
            <a:ext cx="3474720" cy="9144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3584448"/>
            <a:ext cx="3108960" cy="731520"/>
          </a:xfrm>
          <a:prstGeom prst="rect">
            <a:avLst/>
          </a:prstGeom>
          <a:noFill/>
        </p:spPr>
        <p:txBody>
          <a:bodyPr wrap="square" anchor="t" lIns="45720" rIns="45720">
            <a:spAutoFit/>
          </a:bodyPr>
          <a:lstStyle/>
          <a:p>
            <a:pPr algn="l">
              <a:lnSpc>
                <a:spcPct val="110000"/>
              </a:lnSpc>
              <a:spcAft>
                <a:spcPts val="600"/>
              </a:spcAft>
            </a:pPr>
            <a:r>
              <a:rPr sz="1500" b="1" i="0">
                <a:solidFill>
                  <a:srgbClr val="2E8B57"/>
                </a:solidFill>
                <a:latin typeface="Calibri"/>
              </a:rPr>
              <a:t>Bag chain: </a:t>
            </a:r>
            <a:r>
              <a:rPr sz="1500" b="0" i="0">
                <a:solidFill>
                  <a:srgbClr val="222B36"/>
                </a:solidFill>
                <a:latin typeface="Calibri"/>
              </a:rPr>
              <a:t>Cotton farmer</a:t>
            </a:r>
          </a:p>
        </p:txBody>
      </p:sp>
      <p:sp>
        <p:nvSpPr>
          <p:cNvPr id="12" name="TextBox 11"/>
          <p:cNvSpPr txBox="1"/>
          <p:nvPr/>
        </p:nvSpPr>
        <p:spPr>
          <a:xfrm>
            <a:off x="640080" y="4526280"/>
            <a:ext cx="3291840" cy="82296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Farming, fishing, mining, forestry</a:t>
            </a:r>
          </a:p>
        </p:txBody>
      </p:sp>
      <p:cxnSp>
        <p:nvCxnSpPr>
          <p:cNvPr id="13" name="Connector 12"/>
          <p:cNvCxnSpPr/>
          <p:nvPr/>
        </p:nvCxnSpPr>
        <p:spPr>
          <a:xfrm>
            <a:off x="4069080" y="2011680"/>
            <a:ext cx="274320" cy="0"/>
          </a:xfrm>
          <a:prstGeom prst="line">
            <a:avLst/>
          </a:prstGeom>
          <a:ln w="28575">
            <a:solidFill>
              <a:srgbClr val="6B7785"/>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4389120" y="1554480"/>
            <a:ext cx="3474720" cy="914400"/>
          </a:xfrm>
          <a:prstGeom prst="roundRect">
            <a:avLst>
              <a:gd name="adj" fmla="val 15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2200" b="1">
                <a:solidFill>
                  <a:srgbClr val="FFFFFF"/>
                </a:solidFill>
                <a:latin typeface="Calibri"/>
              </a:rPr>
              <a:t>SECONDARY</a:t>
            </a:r>
          </a:p>
        </p:txBody>
      </p:sp>
      <p:sp>
        <p:nvSpPr>
          <p:cNvPr id="15" name="TextBox 14"/>
          <p:cNvSpPr txBox="1"/>
          <p:nvPr/>
        </p:nvSpPr>
        <p:spPr>
          <a:xfrm>
            <a:off x="4480559" y="2606040"/>
            <a:ext cx="3291840" cy="822960"/>
          </a:xfrm>
          <a:prstGeom prst="rect">
            <a:avLst/>
          </a:prstGeom>
          <a:noFill/>
        </p:spPr>
        <p:txBody>
          <a:bodyPr wrap="square" anchor="t" lIns="45720" rIns="45720">
            <a:spAutoFit/>
          </a:bodyPr>
          <a:lstStyle/>
          <a:p>
            <a:pPr algn="l">
              <a:lnSpc>
                <a:spcPct val="110000"/>
              </a:lnSpc>
              <a:spcAft>
                <a:spcPts val="600"/>
              </a:spcAft>
            </a:pPr>
            <a:r>
              <a:rPr sz="1600" b="1" i="0">
                <a:solidFill>
                  <a:srgbClr val="222B36"/>
                </a:solidFill>
                <a:latin typeface="Calibri"/>
              </a:rPr>
              <a:t>Manufactures or processes raw materials into goods</a:t>
            </a:r>
          </a:p>
        </p:txBody>
      </p:sp>
      <p:sp>
        <p:nvSpPr>
          <p:cNvPr id="16" name="Rounded Rectangle 15"/>
          <p:cNvSpPr/>
          <p:nvPr/>
        </p:nvSpPr>
        <p:spPr>
          <a:xfrm>
            <a:off x="4389120" y="3474720"/>
            <a:ext cx="3474720" cy="9144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72000" y="3584448"/>
            <a:ext cx="3108960" cy="731520"/>
          </a:xfrm>
          <a:prstGeom prst="rect">
            <a:avLst/>
          </a:prstGeom>
          <a:noFill/>
        </p:spPr>
        <p:txBody>
          <a:bodyPr wrap="square" anchor="t" lIns="45720" rIns="45720">
            <a:spAutoFit/>
          </a:bodyPr>
          <a:lstStyle/>
          <a:p>
            <a:pPr algn="l">
              <a:lnSpc>
                <a:spcPct val="110000"/>
              </a:lnSpc>
              <a:spcAft>
                <a:spcPts val="600"/>
              </a:spcAft>
            </a:pPr>
            <a:r>
              <a:rPr sz="1500" b="1" i="0">
                <a:solidFill>
                  <a:srgbClr val="2F6FB5"/>
                </a:solidFill>
                <a:latin typeface="Calibri"/>
              </a:rPr>
              <a:t>Bag chain: </a:t>
            </a:r>
            <a:r>
              <a:rPr sz="1500" b="0" i="0">
                <a:solidFill>
                  <a:srgbClr val="222B36"/>
                </a:solidFill>
                <a:latin typeface="Calibri"/>
              </a:rPr>
              <a:t>Westbridge workshop</a:t>
            </a:r>
          </a:p>
        </p:txBody>
      </p:sp>
      <p:sp>
        <p:nvSpPr>
          <p:cNvPr id="18" name="TextBox 17"/>
          <p:cNvSpPr txBox="1"/>
          <p:nvPr/>
        </p:nvSpPr>
        <p:spPr>
          <a:xfrm>
            <a:off x="4480559" y="4526280"/>
            <a:ext cx="3291840" cy="82296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Manufacturing, construction, food processing</a:t>
            </a:r>
          </a:p>
        </p:txBody>
      </p:sp>
      <p:cxnSp>
        <p:nvCxnSpPr>
          <p:cNvPr id="19" name="Connector 18"/>
          <p:cNvCxnSpPr/>
          <p:nvPr/>
        </p:nvCxnSpPr>
        <p:spPr>
          <a:xfrm>
            <a:off x="7909560" y="2011680"/>
            <a:ext cx="274319" cy="0"/>
          </a:xfrm>
          <a:prstGeom prst="line">
            <a:avLst/>
          </a:prstGeom>
          <a:ln w="28575">
            <a:solidFill>
              <a:srgbClr val="6B7785"/>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8229600" y="1554480"/>
            <a:ext cx="3474720" cy="914400"/>
          </a:xfrm>
          <a:prstGeom prst="roundRect">
            <a:avLst>
              <a:gd name="adj" fmla="val 15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2200" b="1">
                <a:solidFill>
                  <a:srgbClr val="FFFFFF"/>
                </a:solidFill>
                <a:latin typeface="Calibri"/>
              </a:rPr>
              <a:t>TERTIARY</a:t>
            </a:r>
          </a:p>
        </p:txBody>
      </p:sp>
      <p:sp>
        <p:nvSpPr>
          <p:cNvPr id="21" name="TextBox 20"/>
          <p:cNvSpPr txBox="1"/>
          <p:nvPr/>
        </p:nvSpPr>
        <p:spPr>
          <a:xfrm>
            <a:off x="8321040" y="2606040"/>
            <a:ext cx="3291840" cy="822960"/>
          </a:xfrm>
          <a:prstGeom prst="rect">
            <a:avLst/>
          </a:prstGeom>
          <a:noFill/>
        </p:spPr>
        <p:txBody>
          <a:bodyPr wrap="square" anchor="t" lIns="45720" rIns="45720">
            <a:spAutoFit/>
          </a:bodyPr>
          <a:lstStyle/>
          <a:p>
            <a:pPr algn="l">
              <a:lnSpc>
                <a:spcPct val="110000"/>
              </a:lnSpc>
              <a:spcAft>
                <a:spcPts val="600"/>
              </a:spcAft>
            </a:pPr>
            <a:r>
              <a:rPr sz="1600" b="1" i="0">
                <a:solidFill>
                  <a:srgbClr val="222B36"/>
                </a:solidFill>
                <a:latin typeface="Calibri"/>
              </a:rPr>
              <a:t>Provides services to consumers and businesses</a:t>
            </a:r>
          </a:p>
        </p:txBody>
      </p:sp>
      <p:sp>
        <p:nvSpPr>
          <p:cNvPr id="22" name="Rounded Rectangle 21"/>
          <p:cNvSpPr/>
          <p:nvPr/>
        </p:nvSpPr>
        <p:spPr>
          <a:xfrm>
            <a:off x="8229600" y="3474720"/>
            <a:ext cx="3474720" cy="9144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412480" y="3584448"/>
            <a:ext cx="3108960" cy="731520"/>
          </a:xfrm>
          <a:prstGeom prst="rect">
            <a:avLst/>
          </a:prstGeom>
          <a:noFill/>
        </p:spPr>
        <p:txBody>
          <a:bodyPr wrap="square" anchor="t" lIns="45720" rIns="45720">
            <a:spAutoFit/>
          </a:bodyPr>
          <a:lstStyle/>
          <a:p>
            <a:pPr algn="l">
              <a:lnSpc>
                <a:spcPct val="110000"/>
              </a:lnSpc>
              <a:spcAft>
                <a:spcPts val="600"/>
              </a:spcAft>
            </a:pPr>
            <a:r>
              <a:rPr sz="1500" b="1" i="0">
                <a:solidFill>
                  <a:srgbClr val="0E7C86"/>
                </a:solidFill>
                <a:latin typeface="Calibri"/>
              </a:rPr>
              <a:t>Bag chain: </a:t>
            </a:r>
            <a:r>
              <a:rPr sz="1500" b="0" i="0">
                <a:solidFill>
                  <a:srgbClr val="222B36"/>
                </a:solidFill>
                <a:latin typeface="Calibri"/>
              </a:rPr>
              <a:t>School-supplies shop</a:t>
            </a:r>
          </a:p>
        </p:txBody>
      </p:sp>
      <p:sp>
        <p:nvSpPr>
          <p:cNvPr id="24" name="TextBox 23"/>
          <p:cNvSpPr txBox="1"/>
          <p:nvPr/>
        </p:nvSpPr>
        <p:spPr>
          <a:xfrm>
            <a:off x="8321040" y="4526280"/>
            <a:ext cx="3291840" cy="82296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Retail, banking, transport, tourism</a:t>
            </a:r>
          </a:p>
        </p:txBody>
      </p:sp>
      <p:sp>
        <p:nvSpPr>
          <p:cNvPr id="25" name="Rounded Rectangle 24"/>
          <p:cNvSpPr/>
          <p:nvPr/>
        </p:nvSpPr>
        <p:spPr>
          <a:xfrm>
            <a:off x="548640" y="5486400"/>
            <a:ext cx="11064240" cy="731520"/>
          </a:xfrm>
          <a:prstGeom prst="roundRect">
            <a:avLst>
              <a:gd name="adj" fmla="val 10000"/>
            </a:avLst>
          </a:prstGeom>
          <a:solidFill>
            <a:srgbClr val="FFFFFF"/>
          </a:solidFill>
          <a:ln w="19050">
            <a:solidFill>
              <a:srgbClr val="E0A52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77240" y="5577840"/>
            <a:ext cx="10607040" cy="548640"/>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Exam tip: </a:t>
            </a:r>
            <a:r>
              <a:rPr sz="1500" b="0" i="0">
                <a:solidFill>
                  <a:srgbClr val="222B36"/>
                </a:solidFill>
                <a:latin typeface="Calibri"/>
              </a:rPr>
              <a:t>construction is SECONDARY. Examples alone score 1 mark at most; give the definition first.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1.2</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Why does the importance of each sector change?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17</a:t>
            </a:r>
          </a:p>
        </p:txBody>
      </p:sp>
      <p:graphicFrame>
        <p:nvGraphicFramePr>
          <p:cNvPr id="8" name="Chart 7"/>
          <p:cNvGraphicFramePr>
            <a:graphicFrameLocks noGrp="1"/>
          </p:cNvGraphicFramePr>
          <p:nvPr/>
        </p:nvGraphicFramePr>
        <p:xfrm>
          <a:off x="548640" y="1463040"/>
          <a:ext cx="5486400" cy="4206240"/>
        </p:xfrm>
        <a:graphic>
          <a:graphicData uri="http://schemas.openxmlformats.org/drawingml/2006/chart">
            <c:chart xmlns:c="http://schemas.openxmlformats.org/drawingml/2006/chart" r:id="rId2"/>
          </a:graphicData>
        </a:graphic>
      </p:graphicFrame>
      <p:sp>
        <p:nvSpPr>
          <p:cNvPr id="9" name="TextBox 8"/>
          <p:cNvSpPr txBox="1"/>
          <p:nvPr/>
        </p:nvSpPr>
        <p:spPr>
          <a:xfrm>
            <a:off x="548640" y="5715000"/>
            <a:ext cx="5486400" cy="365760"/>
          </a:xfrm>
          <a:prstGeom prst="rect">
            <a:avLst/>
          </a:prstGeom>
          <a:noFill/>
        </p:spPr>
        <p:txBody>
          <a:bodyPr wrap="square" anchor="t" lIns="45720" rIns="45720">
            <a:spAutoFit/>
          </a:bodyPr>
          <a:lstStyle/>
          <a:p>
            <a:pPr algn="l">
              <a:lnSpc>
                <a:spcPct val="110000"/>
              </a:lnSpc>
              <a:spcAft>
                <a:spcPts val="600"/>
              </a:spcAft>
            </a:pPr>
            <a:r>
              <a:rPr sz="1100" b="0" i="0">
                <a:solidFill>
                  <a:srgbClr val="6B7785"/>
                </a:solidFill>
                <a:latin typeface="Calibri"/>
              </a:rPr>
              <a:t>% of workers by sector in country X (example data)</a:t>
            </a:r>
          </a:p>
        </p:txBody>
      </p:sp>
      <p:sp>
        <p:nvSpPr>
          <p:cNvPr id="10" name="Rounded Rectangle 9"/>
          <p:cNvSpPr/>
          <p:nvPr/>
        </p:nvSpPr>
        <p:spPr>
          <a:xfrm>
            <a:off x="6355080" y="1508760"/>
            <a:ext cx="41148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1" name="TextBox 10"/>
          <p:cNvSpPr txBox="1"/>
          <p:nvPr/>
        </p:nvSpPr>
        <p:spPr>
          <a:xfrm>
            <a:off x="6903720" y="1444752"/>
            <a:ext cx="4754880" cy="8686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Rising incomes: </a:t>
            </a:r>
            <a:r>
              <a:rPr sz="1500" b="0" i="0">
                <a:solidFill>
                  <a:srgbClr val="222B36"/>
                </a:solidFill>
                <a:latin typeface="Calibri"/>
              </a:rPr>
              <a:t>People spend more on services such as tourism and restaurants.</a:t>
            </a:r>
          </a:p>
        </p:txBody>
      </p:sp>
      <p:sp>
        <p:nvSpPr>
          <p:cNvPr id="12" name="Rounded Rectangle 11"/>
          <p:cNvSpPr/>
          <p:nvPr/>
        </p:nvSpPr>
        <p:spPr>
          <a:xfrm>
            <a:off x="6355080" y="2404872"/>
            <a:ext cx="41148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3" name="TextBox 12"/>
          <p:cNvSpPr txBox="1"/>
          <p:nvPr/>
        </p:nvSpPr>
        <p:spPr>
          <a:xfrm>
            <a:off x="6903720" y="2340864"/>
            <a:ext cx="4754880" cy="8686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Technology in farming: </a:t>
            </a:r>
            <a:r>
              <a:rPr sz="1500" b="0" i="0">
                <a:solidFill>
                  <a:srgbClr val="222B36"/>
                </a:solidFill>
                <a:latin typeface="Calibri"/>
              </a:rPr>
              <a:t>Machines replace farm workers, so fewer are needed.</a:t>
            </a:r>
          </a:p>
        </p:txBody>
      </p:sp>
      <p:sp>
        <p:nvSpPr>
          <p:cNvPr id="14" name="Rounded Rectangle 13"/>
          <p:cNvSpPr/>
          <p:nvPr/>
        </p:nvSpPr>
        <p:spPr>
          <a:xfrm>
            <a:off x="6355080" y="3300984"/>
            <a:ext cx="41148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5" name="TextBox 14"/>
          <p:cNvSpPr txBox="1"/>
          <p:nvPr/>
        </p:nvSpPr>
        <p:spPr>
          <a:xfrm>
            <a:off x="6903720" y="3236976"/>
            <a:ext cx="4754880" cy="8686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Cheaper imports: </a:t>
            </a:r>
            <a:r>
              <a:rPr sz="1500" b="0" i="0">
                <a:solidFill>
                  <a:srgbClr val="222B36"/>
                </a:solidFill>
                <a:latin typeface="Calibri"/>
              </a:rPr>
              <a:t>Raw materials or goods from abroad replace local production.</a:t>
            </a:r>
          </a:p>
        </p:txBody>
      </p:sp>
      <p:sp>
        <p:nvSpPr>
          <p:cNvPr id="16" name="Rounded Rectangle 15"/>
          <p:cNvSpPr/>
          <p:nvPr/>
        </p:nvSpPr>
        <p:spPr>
          <a:xfrm>
            <a:off x="6355080" y="4197096"/>
            <a:ext cx="41148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4</a:t>
            </a:r>
          </a:p>
        </p:txBody>
      </p:sp>
      <p:sp>
        <p:nvSpPr>
          <p:cNvPr id="17" name="TextBox 16"/>
          <p:cNvSpPr txBox="1"/>
          <p:nvPr/>
        </p:nvSpPr>
        <p:spPr>
          <a:xfrm>
            <a:off x="6903720" y="4133088"/>
            <a:ext cx="4754880" cy="8686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Resources run out: </a:t>
            </a:r>
            <a:r>
              <a:rPr sz="1500" b="0" i="0">
                <a:solidFill>
                  <a:srgbClr val="222B36"/>
                </a:solidFill>
                <a:latin typeface="Calibri"/>
              </a:rPr>
              <a:t>Mines and fisheries become exhausted.</a:t>
            </a:r>
          </a:p>
        </p:txBody>
      </p:sp>
      <p:sp>
        <p:nvSpPr>
          <p:cNvPr id="18" name="Rounded Rectangle 17"/>
          <p:cNvSpPr/>
          <p:nvPr/>
        </p:nvSpPr>
        <p:spPr>
          <a:xfrm>
            <a:off x="6355080" y="5093207"/>
            <a:ext cx="41148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5</a:t>
            </a:r>
          </a:p>
        </p:txBody>
      </p:sp>
      <p:sp>
        <p:nvSpPr>
          <p:cNvPr id="19" name="TextBox 18"/>
          <p:cNvSpPr txBox="1"/>
          <p:nvPr/>
        </p:nvSpPr>
        <p:spPr>
          <a:xfrm>
            <a:off x="6903720" y="5029200"/>
            <a:ext cx="4754880" cy="8686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Better education: </a:t>
            </a:r>
            <a:r>
              <a:rPr sz="1500" b="0" i="0">
                <a:solidFill>
                  <a:srgbClr val="222B36"/>
                </a:solidFill>
                <a:latin typeface="Calibri"/>
              </a:rPr>
              <a:t>Workers move into higher-paid service jobs.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1.2</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Public sector, private sector and the mixed economy</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18</a:t>
            </a:r>
          </a:p>
        </p:txBody>
      </p:sp>
      <p:sp>
        <p:nvSpPr>
          <p:cNvPr id="8" name="Rounded Rectangle 7"/>
          <p:cNvSpPr/>
          <p:nvPr/>
        </p:nvSpPr>
        <p:spPr>
          <a:xfrm>
            <a:off x="548640" y="1463040"/>
            <a:ext cx="5440680" cy="32918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Private sector</a:t>
            </a:r>
          </a:p>
        </p:txBody>
      </p:sp>
      <p:sp>
        <p:nvSpPr>
          <p:cNvPr id="11" name="TextBox 10"/>
          <p:cNvSpPr txBox="1"/>
          <p:nvPr/>
        </p:nvSpPr>
        <p:spPr>
          <a:xfrm>
            <a:off x="731520" y="2103120"/>
            <a:ext cx="5074920" cy="25603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Owned and controlled by individuals or groups of individuals</a:t>
            </a:r>
          </a:p>
          <a:p>
            <a:pPr algn="l">
              <a:lnSpc>
                <a:spcPct val="110000"/>
              </a:lnSpc>
              <a:spcAft>
                <a:spcPts val="600"/>
              </a:spcAft>
            </a:pPr>
            <a:r>
              <a:rPr sz="1500" b="0" i="0">
                <a:solidFill>
                  <a:srgbClr val="222B36"/>
                </a:solidFill>
                <a:latin typeface="Calibri"/>
              </a:rPr>
              <a:t>Main aim usually profit</a:t>
            </a:r>
          </a:p>
          <a:p>
            <a:pPr algn="l">
              <a:lnSpc>
                <a:spcPct val="110000"/>
              </a:lnSpc>
              <a:spcAft>
                <a:spcPts val="600"/>
              </a:spcAft>
            </a:pPr>
            <a:r>
              <a:rPr sz="1500" b="0" i="0">
                <a:solidFill>
                  <a:srgbClr val="222B36"/>
                </a:solidFill>
                <a:latin typeface="Calibri"/>
              </a:rPr>
              <a:t>Examples: sole traders, companies, Westbridge Bags</a:t>
            </a:r>
          </a:p>
          <a:p>
            <a:pPr algn="l">
              <a:lnSpc>
                <a:spcPct val="110000"/>
              </a:lnSpc>
              <a:spcAft>
                <a:spcPts val="600"/>
              </a:spcAft>
            </a:pPr>
            <a:r>
              <a:rPr sz="1500" b="0" i="0">
                <a:solidFill>
                  <a:srgbClr val="222B36"/>
                </a:solidFill>
                <a:latin typeface="Calibri"/>
              </a:rPr>
              <a:t>Decisions made by owners or managers</a:t>
            </a:r>
          </a:p>
        </p:txBody>
      </p:sp>
      <p:sp>
        <p:nvSpPr>
          <p:cNvPr id="12" name="Rounded Rectangle 11"/>
          <p:cNvSpPr/>
          <p:nvPr/>
        </p:nvSpPr>
        <p:spPr>
          <a:xfrm>
            <a:off x="6172200" y="1463040"/>
            <a:ext cx="5440680" cy="32918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6304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Public sector</a:t>
            </a:r>
          </a:p>
        </p:txBody>
      </p:sp>
      <p:sp>
        <p:nvSpPr>
          <p:cNvPr id="15" name="TextBox 14"/>
          <p:cNvSpPr txBox="1"/>
          <p:nvPr/>
        </p:nvSpPr>
        <p:spPr>
          <a:xfrm>
            <a:off x="6355080" y="2103120"/>
            <a:ext cx="5074920" cy="25603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Owned and controlled by the government (state)</a:t>
            </a:r>
          </a:p>
          <a:p>
            <a:pPr algn="l">
              <a:lnSpc>
                <a:spcPct val="110000"/>
              </a:lnSpc>
              <a:spcAft>
                <a:spcPts val="600"/>
              </a:spcAft>
            </a:pPr>
            <a:r>
              <a:rPr sz="1500" b="0" i="0">
                <a:solidFill>
                  <a:srgbClr val="222B36"/>
                </a:solidFill>
                <a:latin typeface="Calibri"/>
              </a:rPr>
              <a:t>Aims: provide essential services, jobs, fairness</a:t>
            </a:r>
          </a:p>
          <a:p>
            <a:pPr algn="l">
              <a:lnSpc>
                <a:spcPct val="110000"/>
              </a:lnSpc>
              <a:spcAft>
                <a:spcPts val="600"/>
              </a:spcAft>
            </a:pPr>
            <a:r>
              <a:rPr sz="1500" b="0" i="0">
                <a:solidFill>
                  <a:srgbClr val="222B36"/>
                </a:solidFill>
                <a:latin typeface="Calibri"/>
              </a:rPr>
              <a:t>Examples: state schools, hospitals, national railway</a:t>
            </a:r>
          </a:p>
          <a:p>
            <a:pPr algn="l">
              <a:lnSpc>
                <a:spcPct val="110000"/>
              </a:lnSpc>
              <a:spcAft>
                <a:spcPts val="600"/>
              </a:spcAft>
            </a:pPr>
            <a:r>
              <a:rPr sz="1500" b="0" i="0">
                <a:solidFill>
                  <a:srgbClr val="222B36"/>
                </a:solidFill>
                <a:latin typeface="Calibri"/>
              </a:rPr>
              <a:t>Financed mainly by taxes</a:t>
            </a:r>
          </a:p>
        </p:txBody>
      </p:sp>
      <p:sp>
        <p:nvSpPr>
          <p:cNvPr id="16" name="Rounded Rectangle 15"/>
          <p:cNvSpPr/>
          <p:nvPr/>
        </p:nvSpPr>
        <p:spPr>
          <a:xfrm>
            <a:off x="548640" y="4983480"/>
            <a:ext cx="1106424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074920"/>
            <a:ext cx="10607040" cy="1005840"/>
          </a:xfrm>
          <a:prstGeom prst="rect">
            <a:avLst/>
          </a:prstGeom>
          <a:noFill/>
        </p:spPr>
        <p:txBody>
          <a:bodyPr wrap="square" anchor="t" lIns="45720" rIns="45720">
            <a:spAutoFit/>
          </a:bodyPr>
          <a:lstStyle/>
          <a:p>
            <a:pPr algn="l">
              <a:lnSpc>
                <a:spcPct val="110000"/>
              </a:lnSpc>
              <a:spcAft>
                <a:spcPts val="600"/>
              </a:spcAft>
            </a:pPr>
            <a:r>
              <a:rPr sz="1600" b="1" i="0">
                <a:solidFill>
                  <a:srgbClr val="1F3A5F"/>
                </a:solidFill>
                <a:latin typeface="Calibri"/>
              </a:rPr>
              <a:t>Mixed economy: </a:t>
            </a:r>
            <a:r>
              <a:rPr sz="1600" b="0" i="0">
                <a:solidFill>
                  <a:srgbClr val="222B36"/>
                </a:solidFill>
                <a:latin typeface="Calibri"/>
              </a:rPr>
              <a:t>resources are owned and allocated by BOTH the private and public sectors, which is true of almost every country today.</a:t>
            </a:r>
          </a:p>
          <a:p>
            <a:pPr algn="l">
              <a:lnSpc>
                <a:spcPct val="110000"/>
              </a:lnSpc>
              <a:spcAft>
                <a:spcPts val="600"/>
              </a:spcAft>
            </a:pPr>
            <a:r>
              <a:rPr sz="1600" b="1" i="0">
                <a:solidFill>
                  <a:srgbClr val="C0392B"/>
                </a:solidFill>
                <a:latin typeface="Calibri"/>
              </a:rPr>
              <a:t>Trap: </a:t>
            </a:r>
            <a:r>
              <a:rPr sz="1600" b="0" i="0">
                <a:solidFill>
                  <a:srgbClr val="222B36"/>
                </a:solidFill>
                <a:latin typeface="Calibri"/>
              </a:rPr>
              <a:t>a public limited company (plc) is in the PRIVATE sector.</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3</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19</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Classify each one: a fishing company, a car factory, a bank, a building firm.</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Primary, secondary, tertiary, secondary</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two reasons why the tertiary sector grows as a country develops.</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Rising incomes mean more spending on services; technology reduces the workers needed in the primary and secondary sectors.</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A plc is in the public sector. True or false?</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False. It is owned by private shareholders.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EXAM TECHNIQUE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you earn the marks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20</a:t>
            </a:r>
          </a:p>
        </p:txBody>
      </p:sp>
      <p:sp>
        <p:nvSpPr>
          <p:cNvPr id="8" name="Rounded Rectangle 7"/>
          <p:cNvSpPr/>
          <p:nvPr/>
        </p:nvSpPr>
        <p:spPr>
          <a:xfrm>
            <a:off x="548640" y="1508760"/>
            <a:ext cx="2606040" cy="2011680"/>
          </a:xfrm>
          <a:prstGeom prst="roundRect">
            <a:avLst>
              <a:gd name="adj" fmla="val 12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[k]</a:t>
            </a:r>
          </a:p>
          <a:p>
            <a:pPr algn="ctr"/>
            <a:r>
              <a:rPr sz="2000" b="1">
                <a:solidFill>
                  <a:srgbClr val="FFFFFF"/>
                </a:solidFill>
                <a:latin typeface="Calibri"/>
              </a:rPr>
              <a:t>Knowledge</a:t>
            </a:r>
          </a:p>
          <a:p>
            <a:pPr algn="ctr"/>
            <a:r>
              <a:rPr sz="1300" b="0">
                <a:solidFill>
                  <a:srgbClr val="FFFFFF"/>
                </a:solidFill>
                <a:latin typeface="Calibri"/>
              </a:rPr>
              <a:t>State a correct point or term</a:t>
            </a:r>
          </a:p>
        </p:txBody>
      </p:sp>
      <p:sp>
        <p:nvSpPr>
          <p:cNvPr id="9" name="Rounded Rectangle 8"/>
          <p:cNvSpPr/>
          <p:nvPr/>
        </p:nvSpPr>
        <p:spPr>
          <a:xfrm>
            <a:off x="3383280" y="1508760"/>
            <a:ext cx="2606040" cy="2011680"/>
          </a:xfrm>
          <a:prstGeom prst="roundRect">
            <a:avLst>
              <a:gd name="adj" fmla="val 12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[app]</a:t>
            </a:r>
          </a:p>
          <a:p>
            <a:pPr algn="ctr"/>
            <a:r>
              <a:rPr sz="2000" b="1">
                <a:solidFill>
                  <a:srgbClr val="FFFFFF"/>
                </a:solidFill>
                <a:latin typeface="Calibri"/>
              </a:rPr>
              <a:t>Application</a:t>
            </a:r>
          </a:p>
          <a:p>
            <a:pPr algn="ctr"/>
            <a:r>
              <a:rPr sz="1300" b="0">
                <a:solidFill>
                  <a:srgbClr val="FFFFFF"/>
                </a:solidFill>
                <a:latin typeface="Calibri"/>
              </a:rPr>
              <a:t>Link it to THIS business: its product, numbers, people</a:t>
            </a:r>
          </a:p>
        </p:txBody>
      </p:sp>
      <p:sp>
        <p:nvSpPr>
          <p:cNvPr id="10" name="Rounded Rectangle 9"/>
          <p:cNvSpPr/>
          <p:nvPr/>
        </p:nvSpPr>
        <p:spPr>
          <a:xfrm>
            <a:off x="6217920" y="1508760"/>
            <a:ext cx="2606040" cy="2011680"/>
          </a:xfrm>
          <a:prstGeom prst="roundRect">
            <a:avLst>
              <a:gd name="adj" fmla="val 12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[an]</a:t>
            </a:r>
          </a:p>
          <a:p>
            <a:pPr algn="ctr"/>
            <a:r>
              <a:rPr sz="2000" b="1">
                <a:solidFill>
                  <a:srgbClr val="FFFFFF"/>
                </a:solidFill>
                <a:latin typeface="Calibri"/>
              </a:rPr>
              <a:t>Analysis</a:t>
            </a:r>
          </a:p>
          <a:p>
            <a:pPr algn="ctr"/>
            <a:r>
              <a:rPr sz="1300" b="0">
                <a:solidFill>
                  <a:srgbClr val="FFFFFF"/>
                </a:solidFill>
                <a:latin typeface="Calibri"/>
              </a:rPr>
              <a:t>Explain the effect: “so… / which leads to…”</a:t>
            </a:r>
          </a:p>
        </p:txBody>
      </p:sp>
      <p:sp>
        <p:nvSpPr>
          <p:cNvPr id="11" name="Rounded Rectangle 10"/>
          <p:cNvSpPr/>
          <p:nvPr/>
        </p:nvSpPr>
        <p:spPr>
          <a:xfrm>
            <a:off x="9052560" y="1508760"/>
            <a:ext cx="2606040" cy="2011680"/>
          </a:xfrm>
          <a:prstGeom prst="roundRect">
            <a:avLst>
              <a:gd name="adj" fmla="val 12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[eval]</a:t>
            </a:r>
          </a:p>
          <a:p>
            <a:pPr algn="ctr"/>
            <a:r>
              <a:rPr sz="2000" b="1">
                <a:solidFill>
                  <a:srgbClr val="FFFFFF"/>
                </a:solidFill>
                <a:latin typeface="Calibri"/>
              </a:rPr>
              <a:t>Evaluation</a:t>
            </a:r>
          </a:p>
          <a:p>
            <a:pPr algn="ctr"/>
            <a:r>
              <a:rPr sz="1300" b="0">
                <a:solidFill>
                  <a:srgbClr val="FFFFFF"/>
                </a:solidFill>
                <a:latin typeface="Calibri"/>
              </a:rPr>
              <a:t>Make a justified judgement: “Overall… because… depends on…”</a:t>
            </a:r>
          </a:p>
        </p:txBody>
      </p:sp>
      <p:sp>
        <p:nvSpPr>
          <p:cNvPr id="12" name="Rectangle 11"/>
          <p:cNvSpPr/>
          <p:nvPr/>
        </p:nvSpPr>
        <p:spPr>
          <a:xfrm>
            <a:off x="548640" y="3749039"/>
            <a:ext cx="11064240" cy="3840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5800" y="3785615"/>
            <a:ext cx="320040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Define</a:t>
            </a:r>
          </a:p>
        </p:txBody>
      </p:sp>
      <p:sp>
        <p:nvSpPr>
          <p:cNvPr id="14" name="TextBox 13"/>
          <p:cNvSpPr txBox="1"/>
          <p:nvPr/>
        </p:nvSpPr>
        <p:spPr>
          <a:xfrm>
            <a:off x="3749039" y="3785615"/>
            <a:ext cx="73152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[2]</a:t>
            </a:r>
          </a:p>
        </p:txBody>
      </p:sp>
      <p:sp>
        <p:nvSpPr>
          <p:cNvPr id="15" name="TextBox 14"/>
          <p:cNvSpPr txBox="1"/>
          <p:nvPr/>
        </p:nvSpPr>
        <p:spPr>
          <a:xfrm>
            <a:off x="4572000" y="3785615"/>
            <a:ext cx="694944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k only. Full definition = 2 marks</a:t>
            </a:r>
          </a:p>
        </p:txBody>
      </p:sp>
      <p:sp>
        <p:nvSpPr>
          <p:cNvPr id="16" name="Rectangle 15"/>
          <p:cNvSpPr/>
          <p:nvPr/>
        </p:nvSpPr>
        <p:spPr>
          <a:xfrm>
            <a:off x="548640" y="4160520"/>
            <a:ext cx="11064240" cy="3840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5800" y="4197096"/>
            <a:ext cx="320040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Outline (two)</a:t>
            </a:r>
          </a:p>
        </p:txBody>
      </p:sp>
      <p:sp>
        <p:nvSpPr>
          <p:cNvPr id="18" name="TextBox 17"/>
          <p:cNvSpPr txBox="1"/>
          <p:nvPr/>
        </p:nvSpPr>
        <p:spPr>
          <a:xfrm>
            <a:off x="3749039" y="4197096"/>
            <a:ext cx="73152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[4]</a:t>
            </a:r>
          </a:p>
        </p:txBody>
      </p:sp>
      <p:sp>
        <p:nvSpPr>
          <p:cNvPr id="19" name="TextBox 18"/>
          <p:cNvSpPr txBox="1"/>
          <p:nvPr/>
        </p:nvSpPr>
        <p:spPr>
          <a:xfrm>
            <a:off x="4572000" y="4197096"/>
            <a:ext cx="694944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k + app for each point</a:t>
            </a:r>
          </a:p>
        </p:txBody>
      </p:sp>
      <p:sp>
        <p:nvSpPr>
          <p:cNvPr id="20" name="Rectangle 19"/>
          <p:cNvSpPr/>
          <p:nvPr/>
        </p:nvSpPr>
        <p:spPr>
          <a:xfrm>
            <a:off x="548640" y="4572000"/>
            <a:ext cx="11064240" cy="3840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5800" y="4608576"/>
            <a:ext cx="320040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Explain (two)</a:t>
            </a:r>
          </a:p>
        </p:txBody>
      </p:sp>
      <p:sp>
        <p:nvSpPr>
          <p:cNvPr id="22" name="TextBox 21"/>
          <p:cNvSpPr txBox="1"/>
          <p:nvPr/>
        </p:nvSpPr>
        <p:spPr>
          <a:xfrm>
            <a:off x="3749039" y="4608576"/>
            <a:ext cx="73152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[6]</a:t>
            </a:r>
          </a:p>
        </p:txBody>
      </p:sp>
      <p:sp>
        <p:nvSpPr>
          <p:cNvPr id="23" name="TextBox 22"/>
          <p:cNvSpPr txBox="1"/>
          <p:nvPr/>
        </p:nvSpPr>
        <p:spPr>
          <a:xfrm>
            <a:off x="4572000" y="4608576"/>
            <a:ext cx="694944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k + app + an for each point</a:t>
            </a:r>
          </a:p>
        </p:txBody>
      </p:sp>
      <p:sp>
        <p:nvSpPr>
          <p:cNvPr id="24" name="Rectangle 23"/>
          <p:cNvSpPr/>
          <p:nvPr/>
        </p:nvSpPr>
        <p:spPr>
          <a:xfrm>
            <a:off x="548640" y="4983479"/>
            <a:ext cx="11064240" cy="3840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85800" y="5020055"/>
            <a:ext cx="320040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Do you think… Justify</a:t>
            </a:r>
          </a:p>
        </p:txBody>
      </p:sp>
      <p:sp>
        <p:nvSpPr>
          <p:cNvPr id="26" name="TextBox 25"/>
          <p:cNvSpPr txBox="1"/>
          <p:nvPr/>
        </p:nvSpPr>
        <p:spPr>
          <a:xfrm>
            <a:off x="3749039" y="5020055"/>
            <a:ext cx="73152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[6]</a:t>
            </a:r>
          </a:p>
        </p:txBody>
      </p:sp>
      <p:sp>
        <p:nvSpPr>
          <p:cNvPr id="27" name="TextBox 26"/>
          <p:cNvSpPr txBox="1"/>
          <p:nvPr/>
        </p:nvSpPr>
        <p:spPr>
          <a:xfrm>
            <a:off x="4572000" y="5020055"/>
            <a:ext cx="694944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2 k + 2 an + 2 eval. No application marks</a:t>
            </a:r>
          </a:p>
        </p:txBody>
      </p:sp>
      <p:sp>
        <p:nvSpPr>
          <p:cNvPr id="28" name="Rectangle 27"/>
          <p:cNvSpPr/>
          <p:nvPr/>
        </p:nvSpPr>
        <p:spPr>
          <a:xfrm>
            <a:off x="548640" y="5394959"/>
            <a:ext cx="11064240" cy="3840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85800" y="5431536"/>
            <a:ext cx="320040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Paper 2: Explain</a:t>
            </a:r>
          </a:p>
        </p:txBody>
      </p:sp>
      <p:sp>
        <p:nvSpPr>
          <p:cNvPr id="30" name="TextBox 29"/>
          <p:cNvSpPr txBox="1"/>
          <p:nvPr/>
        </p:nvSpPr>
        <p:spPr>
          <a:xfrm>
            <a:off x="3749039" y="5431536"/>
            <a:ext cx="73152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[8]</a:t>
            </a:r>
          </a:p>
        </p:txBody>
      </p:sp>
      <p:sp>
        <p:nvSpPr>
          <p:cNvPr id="31" name="TextBox 30"/>
          <p:cNvSpPr txBox="1"/>
          <p:nvPr/>
        </p:nvSpPr>
        <p:spPr>
          <a:xfrm>
            <a:off x="4572000" y="5431536"/>
            <a:ext cx="694944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each point identified, then explained in context</a:t>
            </a:r>
          </a:p>
        </p:txBody>
      </p:sp>
      <p:sp>
        <p:nvSpPr>
          <p:cNvPr id="32" name="Rectangle 31"/>
          <p:cNvSpPr/>
          <p:nvPr/>
        </p:nvSpPr>
        <p:spPr>
          <a:xfrm>
            <a:off x="548640" y="5806440"/>
            <a:ext cx="11064240" cy="3840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85800" y="5843016"/>
            <a:ext cx="320040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Paper 2: Consider… Which?</a:t>
            </a:r>
          </a:p>
        </p:txBody>
      </p:sp>
      <p:sp>
        <p:nvSpPr>
          <p:cNvPr id="34" name="TextBox 33"/>
          <p:cNvSpPr txBox="1"/>
          <p:nvPr/>
        </p:nvSpPr>
        <p:spPr>
          <a:xfrm>
            <a:off x="3749039" y="5843016"/>
            <a:ext cx="73152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[12]</a:t>
            </a:r>
          </a:p>
        </p:txBody>
      </p:sp>
      <p:sp>
        <p:nvSpPr>
          <p:cNvPr id="35" name="TextBox 34"/>
          <p:cNvSpPr txBox="1"/>
          <p:nvPr/>
        </p:nvSpPr>
        <p:spPr>
          <a:xfrm>
            <a:off x="4572000" y="5843016"/>
            <a:ext cx="694944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Levels: discuss both options in context, then justify and say why the other is rejected</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MODEL ANSWER · COLOUR-CODED</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Worked answer: Explain [6]</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21</a:t>
            </a:r>
          </a:p>
        </p:txBody>
      </p:sp>
      <p:sp>
        <p:nvSpPr>
          <p:cNvPr id="8" name="Rounded Rectangle 7"/>
          <p:cNvSpPr/>
          <p:nvPr/>
        </p:nvSpPr>
        <p:spPr>
          <a:xfrm>
            <a:off x="548640" y="1417320"/>
            <a:ext cx="11064240" cy="8686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481328"/>
            <a:ext cx="10607040" cy="77724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Exam-style question  </a:t>
            </a:r>
            <a:r>
              <a:rPr sz="1700" b="0" i="0">
                <a:solidFill>
                  <a:srgbClr val="FFFFFF"/>
                </a:solidFill>
                <a:latin typeface="Calibri"/>
              </a:rPr>
              <a:t>Explain one benefit and one drawback to KFB of using the division of labour in its factory.  [6]</a:t>
            </a:r>
          </a:p>
        </p:txBody>
      </p:sp>
      <p:sp>
        <p:nvSpPr>
          <p:cNvPr id="10" name="Rounded Rectangle 9"/>
          <p:cNvSpPr/>
          <p:nvPr/>
        </p:nvSpPr>
        <p:spPr>
          <a:xfrm>
            <a:off x="548640" y="2359152"/>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404872"/>
            <a:ext cx="10698480" cy="68580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The business: </a:t>
            </a:r>
            <a:r>
              <a:rPr sz="1400" b="0" i="0">
                <a:solidFill>
                  <a:srgbClr val="222B36"/>
                </a:solidFill>
                <a:latin typeface="Calibri"/>
              </a:rPr>
              <a:t>KFB is a family business in country Z that turns mangoes into bottled juice. Each of its 30 factory workers does one task only, such as washing fruit, filling bottles or labelling.</a:t>
            </a:r>
          </a:p>
        </p:txBody>
      </p:sp>
      <p:sp>
        <p:nvSpPr>
          <p:cNvPr id="12" name="TextBox 11"/>
          <p:cNvSpPr txBox="1"/>
          <p:nvPr/>
        </p:nvSpPr>
        <p:spPr>
          <a:xfrm>
            <a:off x="548640" y="3246120"/>
            <a:ext cx="11064240" cy="1828800"/>
          </a:xfrm>
          <a:prstGeom prst="rect">
            <a:avLst/>
          </a:prstGeom>
          <a:noFill/>
        </p:spPr>
        <p:txBody>
          <a:bodyPr wrap="square" anchor="t" lIns="45720" rIns="45720">
            <a:spAutoFit/>
          </a:bodyPr>
          <a:lstStyle/>
          <a:p>
            <a:pPr algn="l">
              <a:lnSpc>
                <a:spcPct val="115000"/>
              </a:lnSpc>
              <a:spcAft>
                <a:spcPts val="600"/>
              </a:spcAft>
            </a:pPr>
            <a:r>
              <a:rPr sz="1600" b="1" i="0">
                <a:solidFill>
                  <a:srgbClr val="222B36"/>
                </a:solidFill>
                <a:latin typeface="Calibri"/>
              </a:rPr>
              <a:t>Benefit: </a:t>
            </a:r>
            <a:r>
              <a:rPr sz="1600" b="1" i="0">
                <a:solidFill>
                  <a:srgbClr val="2F6FB5"/>
                </a:solidFill>
                <a:latin typeface="Calibri"/>
              </a:rPr>
              <a:t>Workers become skilled and quicker at one task</a:t>
            </a:r>
            <a:r>
              <a:rPr sz="1600" b="0" i="0">
                <a:solidFill>
                  <a:srgbClr val="6B7785"/>
                </a:solidFill>
                <a:latin typeface="Calibri"/>
              </a:rPr>
              <a:t> (k), </a:t>
            </a:r>
            <a:r>
              <a:rPr sz="1600" b="1" i="0">
                <a:solidFill>
                  <a:srgbClr val="0E7C86"/>
                </a:solidFill>
                <a:latin typeface="Calibri"/>
              </a:rPr>
              <a:t>such as filling bottles of mango juice</a:t>
            </a:r>
            <a:r>
              <a:rPr sz="1600" b="0" i="0">
                <a:solidFill>
                  <a:srgbClr val="6B7785"/>
                </a:solidFill>
                <a:latin typeface="Calibri"/>
              </a:rPr>
              <a:t> (app), </a:t>
            </a:r>
            <a:r>
              <a:rPr sz="1600" b="1" i="0">
                <a:solidFill>
                  <a:srgbClr val="E0A526"/>
                </a:solidFill>
                <a:latin typeface="Calibri"/>
              </a:rPr>
              <a:t>so more bottles are produced each hour, which lowers the cost per bottle</a:t>
            </a:r>
            <a:r>
              <a:rPr sz="1600" b="0" i="0">
                <a:solidFill>
                  <a:srgbClr val="6B7785"/>
                </a:solidFill>
                <a:latin typeface="Calibri"/>
              </a:rPr>
              <a:t> (an).</a:t>
            </a:r>
          </a:p>
          <a:p>
            <a:pPr algn="l">
              <a:lnSpc>
                <a:spcPct val="115000"/>
              </a:lnSpc>
              <a:spcAft>
                <a:spcPts val="600"/>
              </a:spcAft>
            </a:pPr>
            <a:r>
              <a:rPr sz="1600" b="0" i="0">
                <a:solidFill>
                  <a:srgbClr val="222B36"/>
                </a:solidFill>
                <a:latin typeface="Calibri"/>
              </a:rPr>
              <a:t/>
            </a:r>
          </a:p>
          <a:p>
            <a:pPr algn="l">
              <a:lnSpc>
                <a:spcPct val="115000"/>
              </a:lnSpc>
              <a:spcAft>
                <a:spcPts val="600"/>
              </a:spcAft>
            </a:pPr>
            <a:r>
              <a:rPr sz="1600" b="1" i="0">
                <a:solidFill>
                  <a:srgbClr val="222B36"/>
                </a:solidFill>
                <a:latin typeface="Calibri"/>
              </a:rPr>
              <a:t>Drawback: </a:t>
            </a:r>
            <a:r>
              <a:rPr sz="1600" b="1" i="0">
                <a:solidFill>
                  <a:srgbClr val="2F6FB5"/>
                </a:solidFill>
                <a:latin typeface="Calibri"/>
              </a:rPr>
              <a:t>Doing the same task all day is repetitive and boring</a:t>
            </a:r>
            <a:r>
              <a:rPr sz="1600" b="0" i="0">
                <a:solidFill>
                  <a:srgbClr val="6B7785"/>
                </a:solidFill>
                <a:latin typeface="Calibri"/>
              </a:rPr>
              <a:t> (k), </a:t>
            </a:r>
            <a:r>
              <a:rPr sz="1600" b="1" i="0">
                <a:solidFill>
                  <a:srgbClr val="0E7C86"/>
                </a:solidFill>
                <a:latin typeface="Calibri"/>
              </a:rPr>
              <a:t>so KFB’s 30 factory workers may become demotivated</a:t>
            </a:r>
            <a:r>
              <a:rPr sz="1600" b="0" i="0">
                <a:solidFill>
                  <a:srgbClr val="6B7785"/>
                </a:solidFill>
                <a:latin typeface="Calibri"/>
              </a:rPr>
              <a:t> (app), </a:t>
            </a:r>
            <a:r>
              <a:rPr sz="1600" b="1" i="0">
                <a:solidFill>
                  <a:srgbClr val="E0A526"/>
                </a:solidFill>
                <a:latin typeface="Calibri"/>
              </a:rPr>
              <a:t>which could reduce productivity and the quality of the juice, increasing waste</a:t>
            </a:r>
            <a:r>
              <a:rPr sz="1600" b="0" i="0">
                <a:solidFill>
                  <a:srgbClr val="6B7785"/>
                </a:solidFill>
                <a:latin typeface="Calibri"/>
              </a:rPr>
              <a:t> (an).</a:t>
            </a:r>
          </a:p>
        </p:txBody>
      </p:sp>
      <p:sp>
        <p:nvSpPr>
          <p:cNvPr id="13" name="Rounded Rectangle 12"/>
          <p:cNvSpPr/>
          <p:nvPr/>
        </p:nvSpPr>
        <p:spPr>
          <a:xfrm>
            <a:off x="548640" y="5029200"/>
            <a:ext cx="11064240" cy="10972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5120640"/>
            <a:ext cx="10607040" cy="914400"/>
          </a:xfrm>
          <a:prstGeom prst="rect">
            <a:avLst/>
          </a:prstGeom>
          <a:noFill/>
        </p:spPr>
        <p:txBody>
          <a:bodyPr wrap="square" anchor="t" lIns="45720" rIns="45720">
            <a:spAutoFit/>
          </a:bodyPr>
          <a:lstStyle/>
          <a:p>
            <a:pPr algn="l">
              <a:lnSpc>
                <a:spcPct val="110000"/>
              </a:lnSpc>
              <a:spcAft>
                <a:spcPts val="600"/>
              </a:spcAft>
            </a:pPr>
            <a:r>
              <a:rPr sz="1600" b="1" i="0">
                <a:solidFill>
                  <a:srgbClr val="2E8B57"/>
                </a:solidFill>
                <a:latin typeface="Calibri"/>
              </a:rPr>
              <a:t>6/6 because: </a:t>
            </a:r>
            <a:r>
              <a:rPr sz="1600" b="0" i="0">
                <a:solidFill>
                  <a:srgbClr val="222B36"/>
                </a:solidFill>
                <a:latin typeface="Calibri"/>
              </a:rPr>
              <a:t>each point has a term, a link to KFB and a consequence. Without the application (mango juice, 30 workers) the maximum would be 4/6.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MODEL ANSWER · COLOUR-CODED</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Worked answer: Do you think… Justify [6]</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22</a:t>
            </a:r>
          </a:p>
        </p:txBody>
      </p:sp>
      <p:sp>
        <p:nvSpPr>
          <p:cNvPr id="8" name="Rounded Rectangle 7"/>
          <p:cNvSpPr/>
          <p:nvPr/>
        </p:nvSpPr>
        <p:spPr>
          <a:xfrm>
            <a:off x="548640" y="1417320"/>
            <a:ext cx="11064240" cy="8686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481328"/>
            <a:ext cx="10607040" cy="77724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Exam-style question  </a:t>
            </a:r>
            <a:r>
              <a:rPr sz="1700" b="0" i="0">
                <a:solidFill>
                  <a:srgbClr val="FFFFFF"/>
                </a:solidFill>
                <a:latin typeface="Calibri"/>
              </a:rPr>
              <a:t>Do you think increasing price is the best way for a business to increase added value? Justify your answer.  [6]</a:t>
            </a:r>
          </a:p>
        </p:txBody>
      </p:sp>
      <p:sp>
        <p:nvSpPr>
          <p:cNvPr id="10" name="Rounded Rectangle 9"/>
          <p:cNvSpPr/>
          <p:nvPr/>
        </p:nvSpPr>
        <p:spPr>
          <a:xfrm>
            <a:off x="548640" y="2359152"/>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404872"/>
            <a:ext cx="10698480" cy="68580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Note: </a:t>
            </a:r>
            <a:r>
              <a:rPr sz="1400" b="0" i="0">
                <a:solidFill>
                  <a:srgbClr val="222B36"/>
                </a:solidFill>
                <a:latin typeface="Calibri"/>
              </a:rPr>
              <a:t>This is a general question, so there is no business to apply your answer to. Focus on analysis and a clear judgement.</a:t>
            </a:r>
          </a:p>
        </p:txBody>
      </p:sp>
      <p:sp>
        <p:nvSpPr>
          <p:cNvPr id="12" name="TextBox 11"/>
          <p:cNvSpPr txBox="1"/>
          <p:nvPr/>
        </p:nvSpPr>
        <p:spPr>
          <a:xfrm>
            <a:off x="548640" y="3246120"/>
            <a:ext cx="11064240" cy="2011680"/>
          </a:xfrm>
          <a:prstGeom prst="rect">
            <a:avLst/>
          </a:prstGeom>
          <a:noFill/>
        </p:spPr>
        <p:txBody>
          <a:bodyPr wrap="square" anchor="t" lIns="45720" rIns="45720">
            <a:spAutoFit/>
          </a:bodyPr>
          <a:lstStyle/>
          <a:p>
            <a:pPr algn="l">
              <a:lnSpc>
                <a:spcPct val="115000"/>
              </a:lnSpc>
              <a:spcAft>
                <a:spcPts val="600"/>
              </a:spcAft>
            </a:pPr>
            <a:r>
              <a:rPr sz="1600" b="1" i="0">
                <a:solidFill>
                  <a:srgbClr val="2F6FB5"/>
                </a:solidFill>
                <a:latin typeface="Calibri"/>
              </a:rPr>
              <a:t>Increasing price raises the revenue from each unit</a:t>
            </a:r>
            <a:r>
              <a:rPr sz="1600" b="0" i="0">
                <a:solidFill>
                  <a:srgbClr val="6B7785"/>
                </a:solidFill>
                <a:latin typeface="Calibri"/>
              </a:rPr>
              <a:t> (k) </a:t>
            </a:r>
            <a:r>
              <a:rPr sz="1600" b="1" i="0">
                <a:solidFill>
                  <a:srgbClr val="E0A526"/>
                </a:solidFill>
                <a:latin typeface="Calibri"/>
              </a:rPr>
              <a:t>without increasing costs, so added value per unit rises immediately</a:t>
            </a:r>
            <a:r>
              <a:rPr sz="1600" b="0" i="0">
                <a:solidFill>
                  <a:srgbClr val="6B7785"/>
                </a:solidFill>
                <a:latin typeface="Calibri"/>
              </a:rPr>
              <a:t> (an). </a:t>
            </a:r>
            <a:r>
              <a:rPr sz="1600" b="0" i="0">
                <a:solidFill>
                  <a:srgbClr val="222B36"/>
                </a:solidFill>
                <a:latin typeface="Calibri"/>
              </a:rPr>
              <a:t>However, </a:t>
            </a:r>
            <a:r>
              <a:rPr sz="1600" b="1" i="0">
                <a:solidFill>
                  <a:srgbClr val="2F6FB5"/>
                </a:solidFill>
                <a:latin typeface="Calibri"/>
              </a:rPr>
              <a:t>customers may buy from cheaper competitors</a:t>
            </a:r>
            <a:r>
              <a:rPr sz="1600" b="0" i="0">
                <a:solidFill>
                  <a:srgbClr val="6B7785"/>
                </a:solidFill>
                <a:latin typeface="Calibri"/>
              </a:rPr>
              <a:t> (k), </a:t>
            </a:r>
            <a:r>
              <a:rPr sz="1600" b="1" i="0">
                <a:solidFill>
                  <a:srgbClr val="E0A526"/>
                </a:solidFill>
                <a:latin typeface="Calibri"/>
              </a:rPr>
              <a:t>so sales could fall and total added value may drop</a:t>
            </a:r>
            <a:r>
              <a:rPr sz="1600" b="0" i="0">
                <a:solidFill>
                  <a:srgbClr val="6B7785"/>
                </a:solidFill>
                <a:latin typeface="Calibri"/>
              </a:rPr>
              <a:t> (an).</a:t>
            </a:r>
          </a:p>
          <a:p>
            <a:pPr algn="l">
              <a:lnSpc>
                <a:spcPct val="115000"/>
              </a:lnSpc>
              <a:spcAft>
                <a:spcPts val="600"/>
              </a:spcAft>
            </a:pPr>
            <a:r>
              <a:rPr sz="1600" b="0" i="0">
                <a:solidFill>
                  <a:srgbClr val="222B36"/>
                </a:solidFill>
                <a:latin typeface="Calibri"/>
              </a:rPr>
              <a:t/>
            </a:r>
          </a:p>
          <a:p>
            <a:pPr algn="l">
              <a:lnSpc>
                <a:spcPct val="115000"/>
              </a:lnSpc>
              <a:spcAft>
                <a:spcPts val="600"/>
              </a:spcAft>
            </a:pPr>
            <a:r>
              <a:rPr sz="1600" b="1" i="0">
                <a:solidFill>
                  <a:srgbClr val="2E8B57"/>
                </a:solidFill>
                <a:latin typeface="Calibri"/>
              </a:rPr>
              <a:t>Overall, raising price is best only if the business has a strong brand that customers value, because they will keep buying. If products are similar to rivals’, cutting material costs without lowering quality is safer.</a:t>
            </a:r>
            <a:r>
              <a:rPr sz="1600" b="0" i="0">
                <a:solidFill>
                  <a:srgbClr val="6B7785"/>
                </a:solidFill>
                <a:latin typeface="Calibri"/>
              </a:rPr>
              <a:t> (eval ×2)</a:t>
            </a:r>
          </a:p>
        </p:txBody>
      </p:sp>
      <p:sp>
        <p:nvSpPr>
          <p:cNvPr id="13" name="Rounded Rectangle 12"/>
          <p:cNvSpPr/>
          <p:nvPr/>
        </p:nvSpPr>
        <p:spPr>
          <a:xfrm>
            <a:off x="548640" y="5486400"/>
            <a:ext cx="11064240" cy="6858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5559552"/>
            <a:ext cx="10607040" cy="548640"/>
          </a:xfrm>
          <a:prstGeom prst="rect">
            <a:avLst/>
          </a:prstGeom>
          <a:noFill/>
        </p:spPr>
        <p:txBody>
          <a:bodyPr wrap="square" anchor="t" lIns="45720" rIns="45720">
            <a:spAutoFit/>
          </a:bodyPr>
          <a:lstStyle/>
          <a:p>
            <a:pPr algn="l">
              <a:lnSpc>
                <a:spcPct val="110000"/>
              </a:lnSpc>
              <a:spcAft>
                <a:spcPts val="600"/>
              </a:spcAft>
            </a:pPr>
            <a:r>
              <a:rPr sz="1600" b="1" i="0">
                <a:solidFill>
                  <a:srgbClr val="2E8B57"/>
                </a:solidFill>
                <a:latin typeface="Calibri"/>
              </a:rPr>
              <a:t>Evaluation formula: </a:t>
            </a:r>
            <a:r>
              <a:rPr sz="1600" b="0" i="0">
                <a:solidFill>
                  <a:srgbClr val="222B36"/>
                </a:solidFill>
                <a:latin typeface="Calibri"/>
              </a:rPr>
              <a:t>decision + because + “it depends on…”. Don’t sit on the fence.</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EXAMINER INSIGHT</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Where students lose marks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23</a:t>
            </a:r>
          </a:p>
        </p:txBody>
      </p:sp>
      <p:sp>
        <p:nvSpPr>
          <p:cNvPr id="8" name="Rounded Rectangle 7"/>
          <p:cNvSpPr/>
          <p:nvPr/>
        </p:nvSpPr>
        <p:spPr>
          <a:xfrm>
            <a:off x="548640" y="14630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5727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Added value = profit</a:t>
            </a:r>
          </a:p>
        </p:txBody>
      </p:sp>
      <p:sp>
        <p:nvSpPr>
          <p:cNvPr id="10" name="TextBox 9"/>
          <p:cNvSpPr txBox="1"/>
          <p:nvPr/>
        </p:nvSpPr>
        <p:spPr>
          <a:xfrm>
            <a:off x="777240" y="20299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Added value only subtracts bought-in materials, not wages or rent.</a:t>
            </a:r>
          </a:p>
        </p:txBody>
      </p:sp>
      <p:sp>
        <p:nvSpPr>
          <p:cNvPr id="11" name="Rounded Rectangle 10"/>
          <p:cNvSpPr/>
          <p:nvPr/>
        </p:nvSpPr>
        <p:spPr>
          <a:xfrm>
            <a:off x="6172200" y="14630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15727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Examples instead of definitions</a:t>
            </a:r>
          </a:p>
        </p:txBody>
      </p:sp>
      <p:sp>
        <p:nvSpPr>
          <p:cNvPr id="13" name="TextBox 12"/>
          <p:cNvSpPr txBox="1"/>
          <p:nvPr/>
        </p:nvSpPr>
        <p:spPr>
          <a:xfrm>
            <a:off x="6400800" y="20299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“Tertiary = banks” scores 1 at most. Define first, then give an example.</a:t>
            </a:r>
          </a:p>
        </p:txBody>
      </p:sp>
      <p:sp>
        <p:nvSpPr>
          <p:cNvPr id="14" name="Rounded Rectangle 13"/>
          <p:cNvSpPr/>
          <p:nvPr/>
        </p:nvSpPr>
        <p:spPr>
          <a:xfrm>
            <a:off x="548640" y="30632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1729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Opportunity cost = the money</a:t>
            </a:r>
          </a:p>
        </p:txBody>
      </p:sp>
      <p:sp>
        <p:nvSpPr>
          <p:cNvPr id="16" name="TextBox 15"/>
          <p:cNvSpPr txBox="1"/>
          <p:nvPr/>
        </p:nvSpPr>
        <p:spPr>
          <a:xfrm>
            <a:off x="777240" y="36301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Name the next best ALTERNATIVE given up.</a:t>
            </a:r>
          </a:p>
        </p:txBody>
      </p:sp>
      <p:sp>
        <p:nvSpPr>
          <p:cNvPr id="17" name="Rounded Rectangle 16"/>
          <p:cNvSpPr/>
          <p:nvPr/>
        </p:nvSpPr>
        <p:spPr>
          <a:xfrm>
            <a:off x="6172200" y="30632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0" y="31729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No application in “Explain” answers</a:t>
            </a:r>
          </a:p>
        </p:txBody>
      </p:sp>
      <p:sp>
        <p:nvSpPr>
          <p:cNvPr id="19" name="TextBox 18"/>
          <p:cNvSpPr txBox="1"/>
          <p:nvPr/>
        </p:nvSpPr>
        <p:spPr>
          <a:xfrm>
            <a:off x="6400800" y="36301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Use the business’s product, numbers and people in every point.</a:t>
            </a:r>
          </a:p>
        </p:txBody>
      </p:sp>
      <p:sp>
        <p:nvSpPr>
          <p:cNvPr id="20" name="Rounded Rectangle 19"/>
          <p:cNvSpPr/>
          <p:nvPr/>
        </p:nvSpPr>
        <p:spPr>
          <a:xfrm>
            <a:off x="548640" y="46634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7731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Fence-sitting in “Do you think” answers</a:t>
            </a:r>
          </a:p>
        </p:txBody>
      </p:sp>
      <p:sp>
        <p:nvSpPr>
          <p:cNvPr id="22" name="TextBox 21"/>
          <p:cNvSpPr txBox="1"/>
          <p:nvPr/>
        </p:nvSpPr>
        <p:spPr>
          <a:xfrm>
            <a:off x="777240" y="52303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 judgement with no “because” earns no evaluation marks.</a:t>
            </a:r>
          </a:p>
        </p:txBody>
      </p:sp>
      <p:sp>
        <p:nvSpPr>
          <p:cNvPr id="23" name="Rounded Rectangle 22"/>
          <p:cNvSpPr/>
          <p:nvPr/>
        </p:nvSpPr>
        <p:spPr>
          <a:xfrm>
            <a:off x="6172200" y="46634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0" y="47731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plc = public sector</a:t>
            </a:r>
          </a:p>
        </p:txBody>
      </p:sp>
      <p:sp>
        <p:nvSpPr>
          <p:cNvPr id="25" name="TextBox 24"/>
          <p:cNvSpPr txBox="1"/>
          <p:nvPr/>
        </p:nvSpPr>
        <p:spPr>
          <a:xfrm>
            <a:off x="6400800" y="52303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 plc is privately owned by shareholders.</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PRACTICE · 12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Exam drill: try it under time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24</a:t>
            </a:r>
          </a:p>
        </p:txBody>
      </p:sp>
      <p:sp>
        <p:nvSpPr>
          <p:cNvPr id="8" name="Rounded Rectangle 7"/>
          <p:cNvSpPr/>
          <p:nvPr/>
        </p:nvSpPr>
        <p:spPr>
          <a:xfrm>
            <a:off x="548640" y="1463040"/>
            <a:ext cx="5486400" cy="4663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48640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12064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Exam-style question</a:t>
            </a:r>
          </a:p>
        </p:txBody>
      </p:sp>
      <p:sp>
        <p:nvSpPr>
          <p:cNvPr id="11" name="TextBox 10"/>
          <p:cNvSpPr txBox="1"/>
          <p:nvPr/>
        </p:nvSpPr>
        <p:spPr>
          <a:xfrm>
            <a:off x="731520" y="2103120"/>
            <a:ext cx="5120640" cy="39319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Country X is a developing country. In the past most workers were farmers. Tourism is now growing quickly.</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 of workers by sector:   Primary 42% → 28%   ·   Secondary 25% → 27%   ·   Tertiary 33% → 45%  (ten years ago → today)</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(a) Define ‘tertiary sector’.  [2]</a:t>
            </a:r>
          </a:p>
          <a:p>
            <a:pPr algn="l">
              <a:lnSpc>
                <a:spcPct val="110000"/>
              </a:lnSpc>
              <a:spcAft>
                <a:spcPts val="600"/>
              </a:spcAft>
            </a:pPr>
            <a:r>
              <a:rPr sz="1400" b="0" i="0">
                <a:solidFill>
                  <a:srgbClr val="222B36"/>
                </a:solidFill>
                <a:latin typeface="Calibri"/>
              </a:rPr>
              <a:t>(b) Identify two examples, other than farming, of primary sector activity.  [2]</a:t>
            </a:r>
          </a:p>
          <a:p>
            <a:pPr algn="l">
              <a:lnSpc>
                <a:spcPct val="110000"/>
              </a:lnSpc>
              <a:spcAft>
                <a:spcPts val="600"/>
              </a:spcAft>
            </a:pPr>
            <a:r>
              <a:rPr sz="1400" b="0" i="0">
                <a:solidFill>
                  <a:srgbClr val="222B36"/>
                </a:solidFill>
                <a:latin typeface="Calibri"/>
              </a:rPr>
              <a:t>(c) Using the data, explain two possible reasons for the changing importance of the primary sector in country X.  [6]</a:t>
            </a:r>
          </a:p>
        </p:txBody>
      </p:sp>
      <p:sp>
        <p:nvSpPr>
          <p:cNvPr id="12" name="Rounded Rectangle 11"/>
          <p:cNvSpPr/>
          <p:nvPr/>
        </p:nvSpPr>
        <p:spPr>
          <a:xfrm>
            <a:off x="6263640" y="1463040"/>
            <a:ext cx="5349240" cy="4663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263640" y="1463040"/>
            <a:ext cx="5349240" cy="73152"/>
          </a:xfrm>
          <a:prstGeom prst="rect">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46520" y="1645920"/>
            <a:ext cx="4983479" cy="45720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Timing rule</a:t>
            </a:r>
          </a:p>
        </p:txBody>
      </p:sp>
      <p:sp>
        <p:nvSpPr>
          <p:cNvPr id="15" name="TextBox 14"/>
          <p:cNvSpPr txBox="1"/>
          <p:nvPr/>
        </p:nvSpPr>
        <p:spPr>
          <a:xfrm>
            <a:off x="6446520" y="2103120"/>
            <a:ext cx="4983479" cy="3931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About 1 minute per mark.</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(a) + (b): 4 minutes</a:t>
            </a:r>
          </a:p>
          <a:p>
            <a:pPr algn="l">
              <a:lnSpc>
                <a:spcPct val="110000"/>
              </a:lnSpc>
              <a:spcAft>
                <a:spcPts val="600"/>
              </a:spcAft>
            </a:pPr>
            <a:r>
              <a:rPr sz="1500" b="0" i="0">
                <a:solidFill>
                  <a:srgbClr val="222B36"/>
                </a:solidFill>
                <a:latin typeface="Calibri"/>
              </a:rPr>
              <a:t>(c): 6–7 minutes</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Swap with a partner and mark each other’s answers: tick every k, app and an. Then go through the answers together.</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3 QUESTIONS · HAND IN BEFORE YOU LEAVE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Exit ticket</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25</a:t>
            </a:r>
          </a:p>
        </p:txBody>
      </p:sp>
      <p:sp>
        <p:nvSpPr>
          <p:cNvPr id="8" name="Rounded Rectangle 7"/>
          <p:cNvSpPr/>
          <p:nvPr/>
        </p:nvSpPr>
        <p:spPr>
          <a:xfrm>
            <a:off x="548640" y="16002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9659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508760" y="19202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Define ‘added value’.  [2]</a:t>
            </a:r>
          </a:p>
        </p:txBody>
      </p:sp>
      <p:sp>
        <p:nvSpPr>
          <p:cNvPr id="11" name="Rounded Rectangle 10"/>
          <p:cNvSpPr/>
          <p:nvPr/>
        </p:nvSpPr>
        <p:spPr>
          <a:xfrm>
            <a:off x="548640" y="29718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77240" y="33375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3" name="TextBox 12"/>
          <p:cNvSpPr txBox="1"/>
          <p:nvPr/>
        </p:nvSpPr>
        <p:spPr>
          <a:xfrm>
            <a:off x="1508760" y="32918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State the opportunity cost of Hannah choosing a sewing machine over product photos.</a:t>
            </a:r>
          </a:p>
        </p:txBody>
      </p:sp>
      <p:sp>
        <p:nvSpPr>
          <p:cNvPr id="14" name="Rounded Rectangle 13"/>
          <p:cNvSpPr/>
          <p:nvPr/>
        </p:nvSpPr>
        <p:spPr>
          <a:xfrm>
            <a:off x="548640" y="43434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77240" y="47091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6" name="TextBox 15"/>
          <p:cNvSpPr txBox="1"/>
          <p:nvPr/>
        </p:nvSpPr>
        <p:spPr>
          <a:xfrm>
            <a:off x="1508760" y="46634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Explain one reason why the tertiary sector grows as a country’s income rises.</a:t>
            </a:r>
          </a:p>
        </p:txBody>
      </p:sp>
      <p:sp>
        <p:nvSpPr>
          <p:cNvPr id="17" name="TextBox 16"/>
          <p:cNvSpPr txBox="1"/>
          <p:nvPr/>
        </p:nvSpPr>
        <p:spPr>
          <a:xfrm>
            <a:off x="548640" y="5760720"/>
            <a:ext cx="10972800" cy="457200"/>
          </a:xfrm>
          <a:prstGeom prst="rect">
            <a:avLst/>
          </a:prstGeom>
          <a:noFill/>
        </p:spPr>
        <p:txBody>
          <a:bodyPr wrap="square" anchor="t" lIns="45720" rIns="45720">
            <a:spAutoFit/>
          </a:bodyPr>
          <a:lstStyle/>
          <a:p>
            <a:pPr algn="l">
              <a:lnSpc>
                <a:spcPct val="110000"/>
              </a:lnSpc>
              <a:spcAft>
                <a:spcPts val="600"/>
              </a:spcAft>
            </a:pPr>
            <a:r>
              <a:rPr sz="1500" b="1" i="0">
                <a:solidFill>
                  <a:srgbClr val="0E7C86"/>
                </a:solidFill>
                <a:latin typeface="Calibri"/>
              </a:rPr>
              <a:t>Next lecture: Enterprise, business growth and size. These questions open the next starter.</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REVISE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Summary: key terms from Part 1</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1 · Business activity and economic sectors (syllabus 1.1–1.2)</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26</a:t>
            </a:r>
          </a:p>
        </p:txBody>
      </p:sp>
      <p:sp>
        <p:nvSpPr>
          <p:cNvPr id="8" name="Rounded Rectangle 7"/>
          <p:cNvSpPr/>
          <p:nvPr/>
        </p:nvSpPr>
        <p:spPr>
          <a:xfrm>
            <a:off x="548640" y="141732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1508760"/>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Scarcity</a:t>
            </a:r>
          </a:p>
        </p:txBody>
      </p:sp>
      <p:sp>
        <p:nvSpPr>
          <p:cNvPr id="10" name="TextBox 9"/>
          <p:cNvSpPr txBox="1"/>
          <p:nvPr/>
        </p:nvSpPr>
        <p:spPr>
          <a:xfrm>
            <a:off x="2926080" y="1508760"/>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Limited resources, unlimited wants</a:t>
            </a:r>
          </a:p>
        </p:txBody>
      </p:sp>
      <p:sp>
        <p:nvSpPr>
          <p:cNvPr id="11" name="Rounded Rectangle 10"/>
          <p:cNvSpPr/>
          <p:nvPr/>
        </p:nvSpPr>
        <p:spPr>
          <a:xfrm>
            <a:off x="6172200" y="141732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1508760"/>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Opportunity cost</a:t>
            </a:r>
          </a:p>
        </p:txBody>
      </p:sp>
      <p:sp>
        <p:nvSpPr>
          <p:cNvPr id="13" name="TextBox 12"/>
          <p:cNvSpPr txBox="1"/>
          <p:nvPr/>
        </p:nvSpPr>
        <p:spPr>
          <a:xfrm>
            <a:off x="8549640" y="1508760"/>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Next best alternative given up</a:t>
            </a:r>
          </a:p>
        </p:txBody>
      </p:sp>
      <p:sp>
        <p:nvSpPr>
          <p:cNvPr id="14" name="Rounded Rectangle 13"/>
          <p:cNvSpPr/>
          <p:nvPr/>
        </p:nvSpPr>
        <p:spPr>
          <a:xfrm>
            <a:off x="548640" y="224028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2331720"/>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Specialisation</a:t>
            </a:r>
          </a:p>
        </p:txBody>
      </p:sp>
      <p:sp>
        <p:nvSpPr>
          <p:cNvPr id="16" name="TextBox 15"/>
          <p:cNvSpPr txBox="1"/>
          <p:nvPr/>
        </p:nvSpPr>
        <p:spPr>
          <a:xfrm>
            <a:off x="2926080" y="2331720"/>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Concentrating on what you do best</a:t>
            </a:r>
          </a:p>
        </p:txBody>
      </p:sp>
      <p:sp>
        <p:nvSpPr>
          <p:cNvPr id="17" name="Rounded Rectangle 16"/>
          <p:cNvSpPr/>
          <p:nvPr/>
        </p:nvSpPr>
        <p:spPr>
          <a:xfrm>
            <a:off x="6172200" y="224028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55080" y="2331720"/>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Division of labour</a:t>
            </a:r>
          </a:p>
        </p:txBody>
      </p:sp>
      <p:sp>
        <p:nvSpPr>
          <p:cNvPr id="19" name="TextBox 18"/>
          <p:cNvSpPr txBox="1"/>
          <p:nvPr/>
        </p:nvSpPr>
        <p:spPr>
          <a:xfrm>
            <a:off x="8549640" y="2331720"/>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Splitting production into separate tasks</a:t>
            </a:r>
          </a:p>
        </p:txBody>
      </p:sp>
      <p:sp>
        <p:nvSpPr>
          <p:cNvPr id="20" name="Rounded Rectangle 19"/>
          <p:cNvSpPr/>
          <p:nvPr/>
        </p:nvSpPr>
        <p:spPr>
          <a:xfrm>
            <a:off x="548640" y="306324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31520" y="3154680"/>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Added value</a:t>
            </a:r>
          </a:p>
        </p:txBody>
      </p:sp>
      <p:sp>
        <p:nvSpPr>
          <p:cNvPr id="22" name="TextBox 21"/>
          <p:cNvSpPr txBox="1"/>
          <p:nvPr/>
        </p:nvSpPr>
        <p:spPr>
          <a:xfrm>
            <a:off x="2926080" y="3154680"/>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Selling price minus cost of bought-in materials</a:t>
            </a:r>
          </a:p>
        </p:txBody>
      </p:sp>
      <p:sp>
        <p:nvSpPr>
          <p:cNvPr id="23" name="Rounded Rectangle 22"/>
          <p:cNvSpPr/>
          <p:nvPr/>
        </p:nvSpPr>
        <p:spPr>
          <a:xfrm>
            <a:off x="6172200" y="306324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355080" y="3154680"/>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Social enterprise</a:t>
            </a:r>
          </a:p>
        </p:txBody>
      </p:sp>
      <p:sp>
        <p:nvSpPr>
          <p:cNvPr id="25" name="TextBox 24"/>
          <p:cNvSpPr txBox="1"/>
          <p:nvPr/>
        </p:nvSpPr>
        <p:spPr>
          <a:xfrm>
            <a:off x="8549640" y="3154680"/>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Social objectives and reinvested surplus</a:t>
            </a:r>
          </a:p>
        </p:txBody>
      </p:sp>
      <p:sp>
        <p:nvSpPr>
          <p:cNvPr id="26" name="Rounded Rectangle 25"/>
          <p:cNvSpPr/>
          <p:nvPr/>
        </p:nvSpPr>
        <p:spPr>
          <a:xfrm>
            <a:off x="548640" y="388620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31520" y="3977639"/>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Primary sector</a:t>
            </a:r>
          </a:p>
        </p:txBody>
      </p:sp>
      <p:sp>
        <p:nvSpPr>
          <p:cNvPr id="28" name="TextBox 27"/>
          <p:cNvSpPr txBox="1"/>
          <p:nvPr/>
        </p:nvSpPr>
        <p:spPr>
          <a:xfrm>
            <a:off x="2926080" y="3977639"/>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Extracts natural resources</a:t>
            </a:r>
          </a:p>
        </p:txBody>
      </p:sp>
      <p:sp>
        <p:nvSpPr>
          <p:cNvPr id="29" name="Rounded Rectangle 28"/>
          <p:cNvSpPr/>
          <p:nvPr/>
        </p:nvSpPr>
        <p:spPr>
          <a:xfrm>
            <a:off x="6172200" y="388620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355080" y="3977639"/>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Secondary sector</a:t>
            </a:r>
          </a:p>
        </p:txBody>
      </p:sp>
      <p:sp>
        <p:nvSpPr>
          <p:cNvPr id="31" name="TextBox 30"/>
          <p:cNvSpPr txBox="1"/>
          <p:nvPr/>
        </p:nvSpPr>
        <p:spPr>
          <a:xfrm>
            <a:off x="8549640" y="3977639"/>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Manufactures goods and constructs</a:t>
            </a:r>
          </a:p>
        </p:txBody>
      </p:sp>
      <p:sp>
        <p:nvSpPr>
          <p:cNvPr id="32" name="Rounded Rectangle 31"/>
          <p:cNvSpPr/>
          <p:nvPr/>
        </p:nvSpPr>
        <p:spPr>
          <a:xfrm>
            <a:off x="548640" y="470916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31520" y="4800600"/>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Tertiary sector</a:t>
            </a:r>
          </a:p>
        </p:txBody>
      </p:sp>
      <p:sp>
        <p:nvSpPr>
          <p:cNvPr id="34" name="TextBox 33"/>
          <p:cNvSpPr txBox="1"/>
          <p:nvPr/>
        </p:nvSpPr>
        <p:spPr>
          <a:xfrm>
            <a:off x="2926080" y="4800600"/>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Provides services</a:t>
            </a:r>
          </a:p>
        </p:txBody>
      </p:sp>
      <p:sp>
        <p:nvSpPr>
          <p:cNvPr id="35" name="Rounded Rectangle 34"/>
          <p:cNvSpPr/>
          <p:nvPr/>
        </p:nvSpPr>
        <p:spPr>
          <a:xfrm>
            <a:off x="6172200" y="470916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355080" y="4800600"/>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Public / private sector</a:t>
            </a:r>
          </a:p>
        </p:txBody>
      </p:sp>
      <p:sp>
        <p:nvSpPr>
          <p:cNvPr id="37" name="TextBox 36"/>
          <p:cNvSpPr txBox="1"/>
          <p:nvPr/>
        </p:nvSpPr>
        <p:spPr>
          <a:xfrm>
            <a:off x="8549640" y="4800600"/>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Government owned / privately owned</a:t>
            </a:r>
          </a:p>
        </p:txBody>
      </p:sp>
      <p:sp>
        <p:nvSpPr>
          <p:cNvPr id="38" name="Rounded Rectangle 37"/>
          <p:cNvSpPr/>
          <p:nvPr/>
        </p:nvSpPr>
        <p:spPr>
          <a:xfrm>
            <a:off x="548640" y="553212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31520" y="5623559"/>
            <a:ext cx="21945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Mixed economy</a:t>
            </a:r>
          </a:p>
        </p:txBody>
      </p:sp>
      <p:sp>
        <p:nvSpPr>
          <p:cNvPr id="40" name="TextBox 39"/>
          <p:cNvSpPr txBox="1"/>
          <p:nvPr/>
        </p:nvSpPr>
        <p:spPr>
          <a:xfrm>
            <a:off x="2926080" y="5623559"/>
            <a:ext cx="29718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Both public and private sectors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