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the last lecture of Chapter 1. Today: mission, aims and SMART objectives, objectives in different sectors, CSR, ethics and the triple bottom line, then stakeholders, their influence and conflict. About 60 minutes in three chunks. Running case: Nexa's hotel pilot.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two AS papers. Stakeholder conflict and CSR are common 12-mark Paper 2 questions; Paper 1 often asks whether one stakeholder group is the most important in a named industry.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objectives aloud. Objective 6 is where the AO4 evaluation marks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Q1 owners lose only what they invested; Q2 a plc can sell shares to the public; Q3 backward vertical; Q4 employees, revenue, capital employed, market share; Q5 previews stakeholders: hotel, employees, supplier, bank, government, community, households.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figures are added for this lecture only. Ask: which are objectives (20 orders, 30% fewer bottles) and which are constraints (supplier payment, cost of a driver)?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Re-read the case. The decision on slide 20 is how to run the pilot fairly.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hierarchy top to bottom. A mission is qualitative; only an objective is measurable.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Apply each SMART letter to Nexa's target. Achievable and realistic overlap; accept a sensible distinction.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Public sector and social enterprise objectives are examined directly. Link CSR and the triple bottom line to Nexa's packaging target.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Q1: no, it is not measurable or time-bound.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Objectives change for internal and external reasons. Communication of objectives is in the syllabus: induction, meetings, written plans.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Ethics questions: 'Analyse two advantages of ethical decisions' and 'Evaluate whether... should be influenced by ethics'.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Classify Nexa's objectives and their risks. The objectives conflict, which leads into stakeholders.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Q3: any one cost, developed if time allows.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 the main objectives of each group. Internal vs external is a common 1-mark Identify.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Responsibilities and influence. Importance depends on the decision: use the Nexa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a reason for each conflict. The management steps are the evaluation tools for 12-mark conflict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Pull the lecture together. Each stakeholder's claim is valid; the decision is about balance.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Q3: any valid method.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pairs four minutes, then vote. Strong answers often choose B or C: safety is non-negotiable, so A is weak. B keeps the PKR 1.8m contract but costs PKR 420,000 and adds cash pressure; C protects staff and cash but may lose the contract. Reward any justified choice that names winners and losers.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Remind students of the colour code. The grid shows the AS allocations.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 do, we do, you do. I do: talk through this answer. We do: a third stakeholder, employees (fewer box types to pack). You do: students evaluate which stakeholder is affected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Paper 1 has no case, so apply to the industry in the question. The judgement is conditional.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students to tick any mistake they made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Model answers: (a) a target that is specific, measurable, achievable, realistic and time-bound [AO1], e.g. SSR's 20% within two years [AO2 ×2]; (b) $50 000 × 1.2 = $60 000 [3]; (c) e.g. employees gain jobs and promotion; owners gain profit; suppliers gain larger orders; local community, each developed [8].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Collect exit tickets. Answers: (1) an individual or group with an interest in, or affected by, the business [2]; (2) e.g. win 20 repeat hotel orders by 31 December with 98% on-time delivery; (3) any justified choice.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complete the summary box on their notes handout. Homework: the Part 3 practice paper. This completes Chapter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846320"/>
            <a:ext cx="12191695" cy="201168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E0A526"/>
                </a:solidFill>
                <a:latin typeface="Calibri"/>
              </a:rPr>
              <a:t>CAMBRIDGE INTERNATIONAL AS &amp; A LEVEL BUSINESS 9609  ·  CHAPTER 1  ·  LECTURE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 i="0">
                <a:solidFill>
                  <a:srgbClr val="FFFFFF"/>
                </a:solidFill>
                <a:latin typeface="Calibri"/>
              </a:rPr>
              <a:t>What is the business for, and who does it answer to? Objectives and stakeholders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429000"/>
            <a:ext cx="1078992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CFDDE8"/>
                </a:solidFill>
                <a:latin typeface="Calibri"/>
              </a:rPr>
              <a:t>AS Level 1.4 Business objectives  ·  1.5 Stakeholders in a business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2120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0" i="0">
                <a:solidFill>
                  <a:srgbClr val="FFFFFF"/>
                </a:solidFill>
                <a:latin typeface="Calibri"/>
              </a:rPr>
              <a:t>Dr Moaz Tariq  ·  Cambridge International AS &amp; A Level Business 9609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66928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DDEEEE"/>
                </a:solidFill>
                <a:latin typeface="Calibri"/>
              </a:rPr>
              <a:t>Running case: Nexa Refill, Lahore  · 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KNOW THE EXAM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How this topic is examined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440680" cy="23774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17320"/>
            <a:ext cx="544068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Paper 1 · Business concepts · 40 marks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57400"/>
            <a:ext cx="507492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Define the term CSR / stakeholder / ethics [2]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Explain one reason why objectives may change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Analyse why there might be conflict… [5]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Essay: Analyse [8] · ‘…’ Evaluate this view [12]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440680" cy="23774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17320"/>
            <a:ext cx="544068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Paper 2 · Business decision-making · 60 marks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057400"/>
            <a:ext cx="507492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Identify one internal / external stakeholder [1]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Explain the term mission statement (line x)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Analyse how two stakeholders might be affected… [8]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Evaluate possible conflicts between… [12]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977639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1F3A5F"/>
                </a:solidFill>
                <a:latin typeface="Calibri"/>
              </a:rPr>
              <a:t>Typical questions on this topic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389120"/>
            <a:ext cx="11155680" cy="20116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Define the term triple bottom line.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[2]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Explain two reasons why conflict might arise between different stakeholders.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Analyse two advantages to a business of making ethical decisions.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[8]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Evaluate the benefits to [business] of having CSR as a business objective.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[12]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‘Employees are the most important stakeholder group in…’ Evaluate this view. 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[12]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LEARNING 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By the end of this lecture you can…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3</a:t>
            </a:r>
          </a:p>
        </p:txBody>
      </p:sp>
      <p:sp>
        <p:nvSpPr>
          <p:cNvPr id="8" name="Oval 7"/>
          <p:cNvSpPr/>
          <p:nvPr/>
        </p:nvSpPr>
        <p:spPr>
          <a:xfrm>
            <a:off x="548640" y="155448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162763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Explain mission, vision, aims and SMART objectives, and how they link.</a:t>
            </a:r>
          </a:p>
        </p:txBody>
      </p:sp>
      <p:sp>
        <p:nvSpPr>
          <p:cNvPr id="10" name="Oval 9"/>
          <p:cNvSpPr/>
          <p:nvPr/>
        </p:nvSpPr>
        <p:spPr>
          <a:xfrm>
            <a:off x="548640" y="233172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40487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Compare objectives in the private sector, the public sector and social enterprises.</a:t>
            </a:r>
          </a:p>
        </p:txBody>
      </p:sp>
      <p:sp>
        <p:nvSpPr>
          <p:cNvPr id="12" name="Oval 11"/>
          <p:cNvSpPr/>
          <p:nvPr/>
        </p:nvSpPr>
        <p:spPr>
          <a:xfrm>
            <a:off x="548640" y="310896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18211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Explain CSR, the triple bottom line and the impact of ethics on decisions.</a:t>
            </a:r>
          </a:p>
        </p:txBody>
      </p:sp>
      <p:sp>
        <p:nvSpPr>
          <p:cNvPr id="14" name="Oval 13"/>
          <p:cNvSpPr/>
          <p:nvPr/>
        </p:nvSpPr>
        <p:spPr>
          <a:xfrm>
            <a:off x="548640" y="388620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395935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Explain why objectives change, and how they are turned into targets and communicated.</a:t>
            </a:r>
          </a:p>
        </p:txBody>
      </p:sp>
      <p:sp>
        <p:nvSpPr>
          <p:cNvPr id="16" name="Oval 15"/>
          <p:cNvSpPr/>
          <p:nvPr/>
        </p:nvSpPr>
        <p:spPr>
          <a:xfrm>
            <a:off x="548640" y="466344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473659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Identify stakeholders, their objectives, and a business’s responsibilities to them.</a:t>
            </a:r>
          </a:p>
        </p:txBody>
      </p:sp>
      <p:sp>
        <p:nvSpPr>
          <p:cNvPr id="18" name="Oval 17"/>
          <p:cNvSpPr/>
          <p:nvPr/>
        </p:nvSpPr>
        <p:spPr>
          <a:xfrm>
            <a:off x="548640" y="5440680"/>
            <a:ext cx="548640" cy="54864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5513832"/>
            <a:ext cx="102412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0" i="0">
                <a:solidFill>
                  <a:srgbClr val="222B36"/>
                </a:solidFill>
                <a:latin typeface="Calibri"/>
              </a:rPr>
              <a:t>Evaluate stakeholder conflict and which stakeholders matter most in a decision.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RETRIEVAL PRACTICE · 4 MINUTES · NO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Starter: remember Part 2?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087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1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73351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Define the term limited liability.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4231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25877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25877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Give one difference between a private and a public limited company.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3375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5021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35021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Nexa buys its bottle supplier. What type of integration is this?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519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4165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44165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Give two ways of measuring the size of a business.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166360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5330952"/>
            <a:ext cx="548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 i="0">
                <a:solidFill>
                  <a:srgbClr val="0E7C86"/>
                </a:solidFill>
                <a:latin typeface="Calibri"/>
              </a:rPr>
              <a:t>Q5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5330952"/>
            <a:ext cx="98755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0" i="0">
                <a:solidFill>
                  <a:srgbClr val="222B36"/>
                </a:solidFill>
                <a:latin typeface="Calibri"/>
              </a:rPr>
              <a:t>Who, apart from Amina, cares about what Nexa decides? List as many groups as you can.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RUNNING CASE · DATA FOR THIS LECTURE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Nexa Refill: the hotel pilot and competing claims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394960" cy="475488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539496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The situation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03120"/>
            <a:ext cx="5029200" cy="4023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Nexa is starting a hotel pilot.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The hotel wants reliable deliveries at a competitive price. The container supplier wants payment on delivery.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An employee warns that the proposed late delivery route could create unsafe late finishes.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Whose claim should come first?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1463040"/>
            <a:ext cx="3108960" cy="51206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09359" y="1554480"/>
            <a:ext cx="2971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Data for this lecture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418320" y="1463040"/>
            <a:ext cx="2194560" cy="512064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09760" y="1554480"/>
            <a:ext cx="2057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FFFFFF"/>
                </a:solidFill>
                <a:latin typeface="Calibri"/>
              </a:rPr>
              <a:t>Figure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0" y="2011680"/>
            <a:ext cx="310896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09359" y="2103120"/>
            <a:ext cx="2971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Hotel contract value per year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418320" y="2011680"/>
            <a:ext cx="219456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09760" y="2103120"/>
            <a:ext cx="2057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PKR 1.8m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17920" y="2560320"/>
            <a:ext cx="31089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309359" y="2651760"/>
            <a:ext cx="2971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Late deliveries the hotel wants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418320" y="2560320"/>
            <a:ext cx="2194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09760" y="2651760"/>
            <a:ext cx="2057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2 per week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17920" y="3108960"/>
            <a:ext cx="310896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09359" y="3200400"/>
            <a:ext cx="2971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Cost of an extra driver per year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418320" y="3108960"/>
            <a:ext cx="219456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09760" y="3200400"/>
            <a:ext cx="2057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PKR 420,000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17920" y="3657600"/>
            <a:ext cx="31089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09359" y="3749039"/>
            <a:ext cx="2971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Supplier payment per month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418320" y="3657600"/>
            <a:ext cx="2194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09760" y="3749039"/>
            <a:ext cx="2057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PKR 350,000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217920" y="4206240"/>
            <a:ext cx="310896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09359" y="4297679"/>
            <a:ext cx="2971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Target: repeat hotel orders by Dec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418320" y="4206240"/>
            <a:ext cx="2194560" cy="512064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09760" y="4297679"/>
            <a:ext cx="2057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20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217920" y="4754879"/>
            <a:ext cx="31089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309359" y="4846319"/>
            <a:ext cx="29718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1" i="0">
                <a:solidFill>
                  <a:srgbClr val="1F3A5F"/>
                </a:solidFill>
                <a:latin typeface="Calibri"/>
              </a:rPr>
              <a:t>Target: cut single-use bottles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418320" y="4754879"/>
            <a:ext cx="2194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509760" y="4846319"/>
            <a:ext cx="205740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00" b="0" i="0">
                <a:solidFill>
                  <a:srgbClr val="222B36"/>
                </a:solidFill>
                <a:latin typeface="Calibri"/>
              </a:rPr>
              <a:t>30%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17920" y="5440680"/>
            <a:ext cx="539496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0E7C86"/>
                </a:solidFill>
                <a:latin typeface="Calibri"/>
              </a:rPr>
              <a:t>Which of these figures are objectives, and which are constraints?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RUNNING CASE · READ THIS FIRST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Case brief: Nexa Refill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417320"/>
            <a:ext cx="11064240" cy="4846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Nexa’s mission could be: “To make reliable household and hotel cleaning products easier to refill, reducing avoidable packaging while strengthening local livelihoods.”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Amina wants higher repeat sales and less packaging: her targets are 20 repeat hotel orders by December and 30% fewer single-use bottles. She also needs Nexa to stay financially sustainable.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A hotel offers a contract worth PKR 1.8m a year but wants two late-night deliveries a week. The container supplier wants PKR 350,000 a month, paid on delivery. An employee warns that late finishes would be unsafe; an extra driver would cost PKR 420,000 a year.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222B36"/>
                </a:solidFill>
                <a:latin typeface="Calibri"/>
              </a:rPr>
              <a:t>Amina must decide how to run the pilot so that it meets Nexa’s objectives and is fair to its stakeholders.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1 · SYLLABUS 1.4.1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From mission to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2377440" cy="804672"/>
          </a:xfrm>
          <a:prstGeom prst="roundRect">
            <a:avLst>
              <a:gd name="adj" fmla="val 12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Mission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063240" y="1417320"/>
            <a:ext cx="365760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00400" y="1600200"/>
            <a:ext cx="34747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why the business exists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0" y="1417320"/>
            <a:ext cx="475488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95160" y="1600200"/>
            <a:ext cx="45720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Nexa: Easier refilling, less packaging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331720"/>
            <a:ext cx="2377440" cy="804672"/>
          </a:xfrm>
          <a:prstGeom prst="roundRect">
            <a:avLst>
              <a:gd name="adj" fmla="val 12000"/>
            </a:avLst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Vision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63240" y="2331720"/>
            <a:ext cx="365760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00400" y="2514600"/>
            <a:ext cx="34747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what it wants to become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0" y="2331720"/>
            <a:ext cx="475488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95160" y="2514600"/>
            <a:ext cx="45720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Nexa: The leading refill brand in Pakistan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6120"/>
            <a:ext cx="2377440" cy="804672"/>
          </a:xfrm>
          <a:prstGeom prst="roundRect">
            <a:avLst>
              <a:gd name="adj" fmla="val 12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Aim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063240" y="3246120"/>
            <a:ext cx="365760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00400" y="3429000"/>
            <a:ext cx="34747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broad direction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0" y="3246120"/>
            <a:ext cx="475488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95160" y="3429000"/>
            <a:ext cx="45720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Nexa: Expand the hotel service responsibly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160520"/>
            <a:ext cx="2377440" cy="804672"/>
          </a:xfrm>
          <a:prstGeom prst="roundRect">
            <a:avLst>
              <a:gd name="adj" fmla="val 12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Objective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63240" y="4160520"/>
            <a:ext cx="365760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200400" y="4343400"/>
            <a:ext cx="34747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measurable target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0" y="4160520"/>
            <a:ext cx="475488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995160" y="4343400"/>
            <a:ext cx="45720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Nexa: 20 repeat hotel orders by December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074920"/>
            <a:ext cx="2377440" cy="804672"/>
          </a:xfrm>
          <a:prstGeom prst="roundRect">
            <a:avLst>
              <a:gd name="adj" fmla="val 12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Action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63240" y="5074920"/>
            <a:ext cx="365760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200400" y="5257800"/>
            <a:ext cx="34747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what people do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0" y="5074920"/>
            <a:ext cx="4754880" cy="804672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995160" y="5257800"/>
            <a:ext cx="45720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Nexa: Train drivers; schedule deliveries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8640" y="603504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A mission is qualitative; an objective must be measurable. Each level should support the one above.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1 · SYLLABUS 1.4.1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SMART objectives and the hierarchy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2103120" cy="15544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S</a:t>
            </a:r>
          </a:p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Specific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Calibri"/>
              </a:rPr>
              <a:t>repeat hotel orders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7208" y="1463040"/>
            <a:ext cx="2103120" cy="1554480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M</a:t>
            </a:r>
          </a:p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Measurable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65776" y="1463040"/>
            <a:ext cx="2103120" cy="1554480"/>
          </a:xfrm>
          <a:prstGeom prst="roundRect">
            <a:avLst>
              <a:gd name="adj" fmla="val 10000"/>
            </a:avLst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A</a:t>
            </a:r>
          </a:p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Achievable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Calibri"/>
              </a:rPr>
              <a:t>enough capacity and staff?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24344" y="1463040"/>
            <a:ext cx="2103120" cy="1554480"/>
          </a:xfrm>
          <a:prstGeom prst="roundRect">
            <a:avLst>
              <a:gd name="adj" fmla="val 1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R</a:t>
            </a:r>
          </a:p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Realistic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Calibri"/>
              </a:rPr>
              <a:t>fits the market and finance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582912" y="1463040"/>
            <a:ext cx="2103120" cy="1554480"/>
          </a:xfrm>
          <a:prstGeom prst="roundRect">
            <a:avLst>
              <a:gd name="adj" fmla="val 10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2600" b="1">
                <a:solidFill>
                  <a:srgbClr val="FFFFFF"/>
                </a:solidFill>
                <a:latin typeface="Calibri"/>
              </a:rPr>
              <a:t>T</a:t>
            </a:r>
          </a:p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Time-bound</a:t>
            </a:r>
          </a:p>
          <a:p>
            <a:pPr algn="ctr"/>
            <a:r>
              <a:rPr sz="1200" b="0">
                <a:solidFill>
                  <a:srgbClr val="FFFFFF"/>
                </a:solidFill>
                <a:latin typeface="Calibri"/>
              </a:rPr>
              <a:t>by December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246120"/>
            <a:ext cx="11064240" cy="14630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246120"/>
            <a:ext cx="1106424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342900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Corporate → departmental → individual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886200"/>
            <a:ext cx="1069848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Corporate objectives guide departmental objectives (e.g. operations: on-time delivery 98%), which guide individual targets (a driver’s route).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937760"/>
            <a:ext cx="11064240" cy="128016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5010912"/>
            <a:ext cx="10607040" cy="118871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Benefits of objectives: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direction, a measure of performance, coordination, motivation, better decisions. But objectives that are unrealistic or ignore safety can cause harm.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1 · SYLLABUS 1.4.1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Sector objectives, CSR and the triple bottom 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17320"/>
            <a:ext cx="356616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00200"/>
            <a:ext cx="3200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Private sector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57400"/>
            <a:ext cx="32004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Profit · survival · growth · market share · shareholder value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4173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417320"/>
            <a:ext cx="356616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80560" y="1600200"/>
            <a:ext cx="3200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Public sector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0" y="2057400"/>
            <a:ext cx="32004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Service quality · affordable prices · social goals · financial targets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1417320"/>
            <a:ext cx="3566160" cy="246888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20" y="1417320"/>
            <a:ext cx="3566160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0" y="1600200"/>
            <a:ext cx="32004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E8B57"/>
                </a:solidFill>
                <a:latin typeface="Calibri"/>
              </a:rPr>
              <a:t>Social enterprise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0" y="2057400"/>
            <a:ext cx="32004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Social or environmental aim first; surplus reinvested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69080"/>
            <a:ext cx="11064240" cy="21488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4069080"/>
            <a:ext cx="11064240" cy="73152"/>
          </a:xfrm>
          <a:prstGeom prst="rect">
            <a:avLst/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" y="425196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E0A526"/>
                </a:solidFill>
                <a:latin typeface="Calibri"/>
              </a:rPr>
              <a:t>CSR and the triple bottom 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709160"/>
            <a:ext cx="10698480" cy="1417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CSR: taking responsibility for effects on society and the environment, beyond the law.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Triple bottom line: judge performance by economic (profit), social (people) and environmental (planet) outcomes. Nexa’s 30% packaging target is a planet objective.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QUICK QUIZ · 3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Check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373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9163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Is Nexa’s mission statement a SMART objective?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5915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No: it is qualitative and not measurable or time-bound.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063239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77240" y="324612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20039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objective of a public sector organisation.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867911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Quality of service; affordable prices; social benefit; breaking even.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7200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" y="475488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709160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Name the three parts of the triple bottom line.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7667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Economic (profit), social (people), environmental (planet).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2 · SYLLABUS 1.4.2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Why objectives change, and how they are used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440680" cy="292608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17320"/>
            <a:ext cx="544068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Why objectives change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57400"/>
            <a:ext cx="507492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Internal: new owners, new managers, growth, objectives achieved, poor results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External: recession or boom, new competitors, new laws, technology, social and environmental pressure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440680" cy="292608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17320"/>
            <a:ext cx="544068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Turning objectives into 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057400"/>
            <a:ext cx="507492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Set targets for each department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Allocate budgets and responsibilities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Communicate: induction, team meetings, written plans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Review progress and adjust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72000"/>
            <a:ext cx="11064240" cy="164592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645152"/>
            <a:ext cx="10607040" cy="1554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Change the target, not just the pressure: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if Nexa cannot deliver safely, it should review staffing or the schedule rather than push drivers to finish later.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2 · SYLLABUS 1.4.2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Ethics and business decisions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11064240" cy="7315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481328"/>
            <a:ext cx="106070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Ethics  </a:t>
            </a:r>
            <a:r>
              <a:rPr sz="1700" b="0" i="0">
                <a:solidFill>
                  <a:srgbClr val="222B36"/>
                </a:solidFill>
                <a:latin typeface="Calibri"/>
              </a:rPr>
              <a:t>moral principles that guide decisions: what is right, not only what is legal or profitable.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377440"/>
            <a:ext cx="5440680" cy="23774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2377440"/>
            <a:ext cx="5440680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25603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E8B57"/>
                </a:solidFill>
                <a:latin typeface="Calibri"/>
              </a:rPr>
              <a:t>Benefits of ethical decisions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017520"/>
            <a:ext cx="507492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Reputation and customer loyalty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Easier to recruit and motivate staff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Ethical investors and big customers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+ Avoids fines and pressure group action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2377440"/>
            <a:ext cx="5440680" cy="23774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72200" y="2377440"/>
            <a:ext cx="5440680" cy="7315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55080" y="256032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Costs and limits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3017520"/>
            <a:ext cx="507492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Ethical suppliers may cost more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Profit may fall in the short run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Claims must be proved, not just said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− Shareholders may object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983480"/>
            <a:ext cx="11064240" cy="123444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5056632"/>
            <a:ext cx="10607040" cy="11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Nexa: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an environmental claim needs evidence. If a refill claim was overstated, Nexa should correct it and change the process.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2 · SYLLABUS 1.4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Nexa’s objectives for the hotel pilot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17320"/>
            <a:ext cx="393192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490472"/>
            <a:ext cx="37490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Objective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0" y="1417320"/>
            <a:ext cx="297180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40" y="1490472"/>
            <a:ext cx="278892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Type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35240" y="1417320"/>
            <a:ext cx="3977639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26679" y="1490472"/>
            <a:ext cx="379475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Risk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011680"/>
            <a:ext cx="393192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103120"/>
            <a:ext cx="374903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20 repeat hotel orders by December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2011680"/>
            <a:ext cx="297180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63440" y="2103120"/>
            <a:ext cx="278892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Economic / growth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35240" y="2011680"/>
            <a:ext cx="3977639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26679" y="2103120"/>
            <a:ext cx="379475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Late deliveries may be unsafe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953512"/>
            <a:ext cx="393192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044952"/>
            <a:ext cx="374903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30% fewer single-use bottles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0" y="2953512"/>
            <a:ext cx="297180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63440" y="3044952"/>
            <a:ext cx="278892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Environmental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35240" y="2953512"/>
            <a:ext cx="3977639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26679" y="3044952"/>
            <a:ext cx="379475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Deposit system costs money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895344"/>
            <a:ext cx="393192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3986783"/>
            <a:ext cx="374903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Remain financially sustainable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0" y="3895344"/>
            <a:ext cx="297180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663440" y="3986783"/>
            <a:ext cx="278892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Economic / survival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35240" y="3895344"/>
            <a:ext cx="3977639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726679" y="3986783"/>
            <a:ext cx="379475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PKR 350,000 a month paid before the hotel pays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837176"/>
            <a:ext cx="393192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" y="4928616"/>
            <a:ext cx="374903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Safe workloads for drivers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572000" y="4837176"/>
            <a:ext cx="2971800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663440" y="4928616"/>
            <a:ext cx="278892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Social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35240" y="4837176"/>
            <a:ext cx="3977639" cy="8686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726679" y="4928616"/>
            <a:ext cx="3794759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Extra driver costs PKR 420,000 a year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QUICK QUIZ · 3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Check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373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9163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external reason why a business might change its objectives.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5915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Recession; new competitor; new law; new technology; social or environmental pressure.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063239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77240" y="324612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20039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Define the term ethics.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867911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Moral principles guiding decisions beyond what the law requires.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7200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" y="475488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709160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cost of making ethical decisions.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7667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Higher supplier costs; lower short-term profit; checks and audits cost money.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1.5.1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Stakeholders and their objectives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11064240" cy="7315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481328"/>
            <a:ext cx="1060704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Stakeholder  </a:t>
            </a:r>
            <a:r>
              <a:rPr sz="1700" b="0" i="0">
                <a:solidFill>
                  <a:srgbClr val="222B36"/>
                </a:solidFill>
                <a:latin typeface="Calibri"/>
              </a:rPr>
              <a:t>an individual or group with an interest in, or affected by, the activities of a business.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2331720"/>
            <a:ext cx="3474720" cy="4572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377440"/>
            <a:ext cx="3291839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Stakeholder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14800" y="2331720"/>
            <a:ext cx="5303520" cy="4572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6240" y="237744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Main objectives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509760" y="2331720"/>
            <a:ext cx="2103120" cy="4572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601200" y="2377440"/>
            <a:ext cx="1920239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Calibri"/>
              </a:rPr>
              <a:t>Type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852928"/>
            <a:ext cx="34747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926080"/>
            <a:ext cx="32918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Owners / shareholders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0" y="2852928"/>
            <a:ext cx="53035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206240" y="292608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profit, dividends, growth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509760" y="2852928"/>
            <a:ext cx="21031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0" y="2926080"/>
            <a:ext cx="19202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Internal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401568"/>
            <a:ext cx="34747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3474720"/>
            <a:ext cx="32918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Managers and employees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14800" y="3401568"/>
            <a:ext cx="53035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206240" y="347472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pay, security, safe work, career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509760" y="3401568"/>
            <a:ext cx="21031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01200" y="3474720"/>
            <a:ext cx="19202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Internal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50208"/>
            <a:ext cx="34747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4023360"/>
            <a:ext cx="32918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Customers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0" y="3950208"/>
            <a:ext cx="53035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06240" y="402336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quality, price, reliability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509760" y="3950208"/>
            <a:ext cx="21031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01200" y="4023360"/>
            <a:ext cx="19202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External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98848"/>
            <a:ext cx="34747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" y="4572000"/>
            <a:ext cx="32918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Suppliers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14800" y="4498848"/>
            <a:ext cx="53035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206240" y="457200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regular orders, prompt payment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509760" y="4498848"/>
            <a:ext cx="21031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601200" y="4572000"/>
            <a:ext cx="19202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External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40" y="5047488"/>
            <a:ext cx="34747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" y="5120640"/>
            <a:ext cx="32918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Lenders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114800" y="5047488"/>
            <a:ext cx="53035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206240" y="512064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repayment with interest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509760" y="5047488"/>
            <a:ext cx="2103120" cy="49377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601200" y="5120640"/>
            <a:ext cx="19202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External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5596128"/>
            <a:ext cx="34747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0080" y="5669280"/>
            <a:ext cx="32918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Government and community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14800" y="5596128"/>
            <a:ext cx="53035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206240" y="566928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tax, jobs, legal compliance, low pollution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509760" y="5596128"/>
            <a:ext cx="2103120" cy="4937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601200" y="5669280"/>
            <a:ext cx="1920239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External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1.5.1–1.5.2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Responsibilities to stakeholders, and their influence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440680" cy="301752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17320"/>
            <a:ext cx="544068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A business’s responsibilities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057400"/>
            <a:ext cx="507492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Employees: safe work, fair pay, consultation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Customers: safe, honest products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Suppliers: clear specifications, paying on time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Community: limiting pollution, local jobs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72200" y="1417320"/>
            <a:ext cx="5440680" cy="301752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417320"/>
            <a:ext cx="544068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55080" y="1600200"/>
            <a:ext cx="50749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Who has most influence?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057400"/>
            <a:ext cx="507492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Power: can they stop or change the decision?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Interest: how much are they affected?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High power + high interest = manage closely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Importance changes with the decision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663440"/>
            <a:ext cx="11064240" cy="15544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4736592"/>
            <a:ext cx="10607040" cy="146303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Nexa: </a:t>
            </a:r>
            <a:r>
              <a:rPr sz="1500" b="0" i="0">
                <a:solidFill>
                  <a:srgbClr val="FFFFFF"/>
                </a:solidFill>
                <a:latin typeface="Calibri"/>
              </a:rPr>
              <a:t>when choosing a safe filling process, employees and regulators matter more than a distant potential investor. When raising capital, the investor matters more.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1.5.2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Stakeholder conflict, and how to manage 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100584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55448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C0392B"/>
                </a:solidFill>
                <a:latin typeface="Calibri"/>
              </a:rPr>
              <a:t>Shareholders vs employees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965960"/>
            <a:ext cx="5120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higher profit vs higher pay or job security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63040"/>
            <a:ext cx="5440680" cy="100584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55448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C0392B"/>
                </a:solidFill>
                <a:latin typeface="Calibri"/>
              </a:rPr>
              <a:t>Customers vs shareholders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965960"/>
            <a:ext cx="5120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lower prices vs higher margins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606040"/>
            <a:ext cx="5440680" cy="100584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69748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C0392B"/>
                </a:solidFill>
                <a:latin typeface="Calibri"/>
              </a:rPr>
              <a:t>Community vs owners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108960"/>
            <a:ext cx="5120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less pollution vs lower costs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606040"/>
            <a:ext cx="5440680" cy="100584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2697480"/>
            <a:ext cx="5120640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C0392B"/>
                </a:solidFill>
                <a:latin typeface="Calibri"/>
              </a:rPr>
              <a:t>Hotel vs employees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3108960"/>
            <a:ext cx="51206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late deliveries vs safe finishes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40480"/>
            <a:ext cx="11064240" cy="237744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3840480"/>
            <a:ext cx="11064240" cy="73152"/>
          </a:xfrm>
          <a:prstGeom prst="rect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1520" y="4023360"/>
            <a:ext cx="106984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E8B57"/>
                </a:solidFill>
                <a:latin typeface="Calibri"/>
              </a:rPr>
              <a:t>Managing conflict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1520" y="4480560"/>
            <a:ext cx="10698480" cy="1645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Clarify the decision and the evidence · consult affected groups · identify non-negotiables (safety, the law) · compare alternatives · compromise or phase the change · support those who carry extra costs · review the outcome.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Some objectives are shared: every stakeholder gains if the business survives.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CHUNK 3 · SYLLABUS 1.4–1.5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Applying it to Nexa Refill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463040"/>
            <a:ext cx="246888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1527048"/>
            <a:ext cx="224942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Stakeholder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08960" y="1463040"/>
            <a:ext cx="411480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218688" y="1527048"/>
            <a:ext cx="389534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What they want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00" y="1463040"/>
            <a:ext cx="4297680" cy="50292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4927" y="1527048"/>
            <a:ext cx="4078224" cy="411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FFFFFF"/>
                </a:solidFill>
                <a:latin typeface="Calibri"/>
              </a:rPr>
              <a:t>What it means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2057400"/>
            <a:ext cx="24688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8368" y="2167128"/>
            <a:ext cx="22494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Hotel (customer)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08960" y="2057400"/>
            <a:ext cx="411480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18688" y="2167128"/>
            <a:ext cx="389534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Reliable late deliveries at a low price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0" y="2057400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24927" y="2167128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PKR 1.8m a year; helps the 20-order target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108960"/>
            <a:ext cx="24688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8368" y="3218688"/>
            <a:ext cx="22494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Employees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108960" y="3108960"/>
            <a:ext cx="411480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218688" y="3218688"/>
            <a:ext cx="389534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Safe workloads; no unsafe late finishes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00" y="3108960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24927" y="3218688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Safety is a non-negotiable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160520"/>
            <a:ext cx="24688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8368" y="4270248"/>
            <a:ext cx="22494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Supplier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108960" y="4160520"/>
            <a:ext cx="411480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218688" y="4270248"/>
            <a:ext cx="389534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PKR 350,000 a month, paid on delivery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315200" y="4160520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24927" y="4270248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Strains cash before the hotel pays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79"/>
            <a:ext cx="24688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8368" y="5321807"/>
            <a:ext cx="22494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Amina (owner)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108960" y="5212079"/>
            <a:ext cx="411480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218688" y="5321807"/>
            <a:ext cx="389534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Repeat sales, less packaging, financial stability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00" y="5212079"/>
            <a:ext cx="4297680" cy="97840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24927" y="5321807"/>
            <a:ext cx="4078224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Must balance all three objectives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QUICK QUIZ · 3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Check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19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5448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373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9163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internal and one external stakeholder of Nexa.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235915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Employees or Amina / the hotel, supplier, bank, government or community.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063239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777240" y="324612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3200399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responsibility Nexa has to its suppliers.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3867911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Clear specifications; paying on time; not shifting unfair risk.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572000"/>
            <a:ext cx="11064240" cy="132588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77240" y="475488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4709160"/>
            <a:ext cx="987552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222B36"/>
                </a:solidFill>
                <a:latin typeface="Calibri"/>
              </a:rPr>
              <a:t>Give one way to reduce stakeholder conflict.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76672"/>
            <a:ext cx="9875520" cy="502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6B7785"/>
                </a:solidFill>
                <a:latin typeface="Calibri"/>
              </a:rPr>
              <a:t>Answer: Consultation; compromise; phasing the change; support for those affected.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CASE DISCUSSION · 6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Back to Nexa: make the decision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184708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19" y="164592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Accept the hotel’s two late deliveries a week with the current drivers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6304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355080" y="184708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164592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Hire an extra driver for PKR 420,000 a year to cover late deliveries safely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78892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31520" y="317296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97180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Negotiate daytime deliveries with the hotel, even at a lower price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788920"/>
            <a:ext cx="5440680" cy="118872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55080" y="3172968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80" y="2971800"/>
            <a:ext cx="443484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Delay the pilot until Nexa has the cash and staff to run it safely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06240"/>
            <a:ext cx="11064240" cy="20116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297680"/>
            <a:ext cx="10607040" cy="1874519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E0A526"/>
                </a:solidFill>
                <a:latin typeface="Calibri"/>
              </a:rPr>
              <a:t>Discuss: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Which ONE option should Amina choose? Which stakeholders win and which lose?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E0A526"/>
                </a:solidFill>
                <a:latin typeface="Calibri"/>
              </a:rPr>
              <a:t>Use the case: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PKR 1.8m contract, PKR 420,000 driver, PKR 350,000 a month to the supplier, 20-order target, safety warning.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1" i="0">
                <a:solidFill>
                  <a:srgbClr val="E0A526"/>
                </a:solidFill>
                <a:latin typeface="Calibri"/>
              </a:rPr>
              <a:t>Judge: </a:t>
            </a:r>
            <a:r>
              <a:rPr sz="1600" b="0" i="0">
                <a:solidFill>
                  <a:srgbClr val="FFFFFF"/>
                </a:solidFill>
                <a:latin typeface="Calibri"/>
              </a:rPr>
              <a:t>which objective is non-negotiable, and which can be adjusted?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EXAM TECHNIQUE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How you earn the marks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2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[k]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AO1 Knowledge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State a correct term or point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8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[app]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AO2 Application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Use THIS business: names, numbers, line evidence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[an]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AO3 Analysis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Develop the chain: “so… which leads to…”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052560" y="1508760"/>
            <a:ext cx="2606040" cy="1920240"/>
          </a:xfrm>
          <a:prstGeom prst="roundRect">
            <a:avLst>
              <a:gd name="adj" fmla="val 12000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[eval]</a:t>
            </a:r>
          </a:p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AO4 Evaluation</a:t>
            </a:r>
          </a:p>
          <a:p>
            <a:pPr algn="ctr"/>
            <a:r>
              <a:rPr sz="1300" b="0">
                <a:solidFill>
                  <a:srgbClr val="FFFFFF"/>
                </a:solidFill>
                <a:latin typeface="Calibri"/>
              </a:rPr>
              <a:t>Judge: “Overall… because… it depends on…”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657600"/>
            <a:ext cx="11064240" cy="4023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3694176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Define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0" y="3694176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[2]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3694176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Full, precise definition; an example alone is not enough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087368"/>
            <a:ext cx="11064240" cy="4023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4123944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Identify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08960" y="4123944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[1]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31920" y="4123944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One valid point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517136"/>
            <a:ext cx="11064240" cy="4023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4553712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Explain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08960" y="4553712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[3]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31920" y="4553712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1 + AO2 2: one point, developed (in the case for Paper 2)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946904"/>
            <a:ext cx="11064240" cy="4023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4983480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Analyse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108960" y="4983480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[5]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31920" y="4983480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1 + AO2 2 + AO3 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5376672"/>
            <a:ext cx="11064240" cy="40233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5413248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Analyse two…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08960" y="5413248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[8]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931920" y="5413248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2 + AO2 2 + AO3 4 (levels): two developed chains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806440"/>
            <a:ext cx="11064240" cy="4023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5800" y="5843016"/>
            <a:ext cx="237744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1F3A5F"/>
                </a:solidFill>
                <a:latin typeface="Calibri"/>
              </a:rPr>
              <a:t>Evaluate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08960" y="5843016"/>
            <a:ext cx="82296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[12]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31920" y="5843016"/>
            <a:ext cx="7589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AO1 2 + AO2 2 + AO3 2 + AO4 6: two sides, then a supported judgement in context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MODEL ANSWER · COLOUR-CODED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Worked answer: Analyse how two stakeholders… [8]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11064240" cy="8686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481328"/>
            <a:ext cx="1060704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E0A526"/>
                </a:solidFill>
                <a:latin typeface="Calibri"/>
              </a:rPr>
              <a:t>Exam-style question  </a:t>
            </a:r>
            <a:r>
              <a:rPr sz="1700" b="0" i="0">
                <a:solidFill>
                  <a:srgbClr val="FFFFFF"/>
                </a:solidFill>
                <a:latin typeface="Calibri"/>
              </a:rPr>
              <a:t>Analyse how two stakeholders of FP might be affected by its decision to stop selling the small box size.  [8]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359152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04872"/>
            <a:ext cx="106984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The business: </a:t>
            </a:r>
            <a:r>
              <a:rPr sz="1400" b="0" i="0">
                <a:solidFill>
                  <a:srgbClr val="222B36"/>
                </a:solidFill>
                <a:latin typeface="Calibri"/>
              </a:rPr>
              <a:t>Fresh Plates (FP) delivers boxes of fresh vegetables. It plans to stop selling its small $15 box, bought mainly by older customers who live alone, to focus on large family boxes.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246120"/>
            <a:ext cx="11064240" cy="21945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Customers: </a:t>
            </a:r>
            <a:r>
              <a:rPr sz="1500" b="1" i="0">
                <a:solidFill>
                  <a:srgbClr val="2F6FB5"/>
                </a:solidFill>
                <a:latin typeface="Calibri"/>
              </a:rPr>
              <a:t>Customers lose a product they want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: </a:t>
            </a:r>
            <a:r>
              <a:rPr sz="1500" b="1" i="0">
                <a:solidFill>
                  <a:srgbClr val="0E7C86"/>
                </a:solidFill>
                <a:latin typeface="Calibri"/>
              </a:rPr>
              <a:t>older customers living alone may find the family box too big and expensive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, </a:t>
            </a:r>
            <a:r>
              <a:rPr sz="1500" b="1" i="0">
                <a:solidFill>
                  <a:srgbClr val="E0A526"/>
                </a:solidFill>
                <a:latin typeface="Calibri"/>
              </a:rPr>
              <a:t>so they switch to rivals, which reduces FP’s sales and reputation for serving the community.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222B36"/>
                </a:solidFill>
                <a:latin typeface="Calibri"/>
              </a:rPr>
              <a:t>Shareholders: </a:t>
            </a:r>
            <a:r>
              <a:rPr sz="1500" b="1" i="0">
                <a:solidFill>
                  <a:srgbClr val="2F6FB5"/>
                </a:solidFill>
                <a:latin typeface="Calibri"/>
              </a:rPr>
              <a:t>Profit may rise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: </a:t>
            </a:r>
            <a:r>
              <a:rPr sz="1500" b="1" i="0">
                <a:solidFill>
                  <a:srgbClr val="0E7C86"/>
                </a:solidFill>
                <a:latin typeface="Calibri"/>
              </a:rPr>
              <a:t>FP can pack fewer, larger boxes, cutting packing and delivery cost per $ of sales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, </a:t>
            </a:r>
            <a:r>
              <a:rPr sz="1500" b="1" i="0">
                <a:solidFill>
                  <a:srgbClr val="E0A526"/>
                </a:solidFill>
                <a:latin typeface="Calibri"/>
              </a:rPr>
              <a:t>so margins and dividends may rise, as long as lost small-box sales do not outweigh the savings.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486400"/>
            <a:ext cx="11064240" cy="6858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550408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E0A526"/>
                </a:solidFill>
                <a:latin typeface="Calibri"/>
              </a:rPr>
              <a:t>Level 2 analysis: </a:t>
            </a:r>
            <a:r>
              <a:rPr sz="1500" b="0" i="0">
                <a:solidFill>
                  <a:srgbClr val="222B36"/>
                </a:solidFill>
                <a:latin typeface="Calibri"/>
              </a:rPr>
              <a:t>show HOW each stakeholder is affected and the consequence for the business.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MODEL ANSWER · COLOUR-CODED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Worked answer: Evaluate this view [12]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11064240" cy="868680"/>
          </a:xfrm>
          <a:prstGeom prst="roundRect">
            <a:avLst>
              <a:gd name="adj" fmla="val 1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481328"/>
            <a:ext cx="10607040" cy="7772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E0A526"/>
                </a:solidFill>
                <a:latin typeface="Calibri"/>
              </a:rPr>
              <a:t>Exam-style question  </a:t>
            </a:r>
            <a:r>
              <a:rPr sz="1700" b="0" i="0">
                <a:solidFill>
                  <a:srgbClr val="FFFFFF"/>
                </a:solidFill>
                <a:latin typeface="Calibri"/>
              </a:rPr>
              <a:t>‘Employees are the most important stakeholder group in a primary sector oil and gas business.’ Evaluate this view.  [12]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359152"/>
            <a:ext cx="11064240" cy="749808"/>
          </a:xfrm>
          <a:prstGeom prst="roundRect">
            <a:avLst>
              <a:gd name="adj" fmla="val 15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04872"/>
            <a:ext cx="106984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1" i="0">
                <a:solidFill>
                  <a:srgbClr val="0E7C86"/>
                </a:solidFill>
                <a:latin typeface="Calibri"/>
              </a:rPr>
              <a:t>Note: </a:t>
            </a:r>
            <a:r>
              <a:rPr sz="1400" b="0" i="0">
                <a:solidFill>
                  <a:srgbClr val="222B36"/>
                </a:solidFill>
                <a:latin typeface="Calibri"/>
              </a:rPr>
              <a:t>This is a Paper 1 question: no case. Apply your answer to oil and gas: dangerous work, huge investment, strict government licences and strong environmental pressure.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200400"/>
            <a:ext cx="11064240" cy="2286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450" b="1" i="0">
                <a:solidFill>
                  <a:srgbClr val="2F6FB5"/>
                </a:solidFill>
                <a:latin typeface="Calibri"/>
              </a:rPr>
              <a:t>Employees run dangerous, skilled operations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;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one mistake on a rig can cause an explosion or spill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, </a:t>
            </a:r>
            <a:r>
              <a:rPr sz="1450" b="1" i="0">
                <a:solidFill>
                  <a:srgbClr val="E0A526"/>
                </a:solidFill>
                <a:latin typeface="Calibri"/>
              </a:rPr>
              <a:t>so safety and skills directly decide whether production continues.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450" b="1" i="0">
                <a:solidFill>
                  <a:srgbClr val="2F6FB5"/>
                </a:solidFill>
                <a:latin typeface="Calibri"/>
              </a:rPr>
              <a:t>But government and shareholders also matter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: </a:t>
            </a:r>
            <a:r>
              <a:rPr sz="1450" b="1" i="0">
                <a:solidFill>
                  <a:srgbClr val="0E7C86"/>
                </a:solidFill>
                <a:latin typeface="Calibri"/>
              </a:rPr>
              <a:t>the government grants drilling licences and shareholders fund billions of dollars of investment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, </a:t>
            </a:r>
            <a:r>
              <a:rPr sz="1450" b="1" i="0">
                <a:solidFill>
                  <a:srgbClr val="E0A526"/>
                </a:solidFill>
                <a:latin typeface="Calibri"/>
              </a:rPr>
              <a:t>so without either, there is no business for employees to work in.</a:t>
            </a:r>
          </a:p>
          <a:p>
            <a:pPr algn="l">
              <a:lnSpc>
                <a:spcPct val="108000"/>
              </a:lnSpc>
              <a:spcAft>
                <a:spcPts val="600"/>
              </a:spcAft>
            </a:pPr>
            <a:r>
              <a:rPr sz="1450" b="1" i="0">
                <a:solidFill>
                  <a:srgbClr val="2E8B57"/>
                </a:solidFill>
                <a:latin typeface="Calibri"/>
              </a:rPr>
              <a:t>Overall, employees are the most important for day-to-day safety and output, but government is more important for long-term survival because it controls licences. It depends on the decision being made.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5532120"/>
            <a:ext cx="11064240" cy="658368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577840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1" i="0">
                <a:solidFill>
                  <a:srgbClr val="2E8B57"/>
                </a:solidFill>
                <a:latin typeface="Calibri"/>
              </a:rPr>
              <a:t>AO4: </a:t>
            </a:r>
            <a:r>
              <a:rPr sz="1450" b="0" i="0">
                <a:solidFill>
                  <a:srgbClr val="222B36"/>
                </a:solidFill>
                <a:latin typeface="Calibri"/>
              </a:rPr>
              <a:t>a judgement that says what it depends on. The full answer develops each side further.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EXAMINER INSIGHT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Where students lose marks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5727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Mission = objective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0299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 mission is qualitative; an objective is measurable.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630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727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SMART letters listed only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0299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Apply each letter to the business’s target.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0632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31729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“Shareholders = stakeholders”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6301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Shareholders are ONE stakeholder group.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0632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0" y="31729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CSR always raises profit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6301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It may raise costs now; benefits are uncertain.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6634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47731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Conflict stated, not explained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52303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Explain WHY aims clash and the consequence.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4663440"/>
            <a:ext cx="5440680" cy="1417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C0392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4773168"/>
            <a:ext cx="50292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C0392B"/>
                </a:solidFill>
                <a:latin typeface="Calibri"/>
              </a:rPr>
              <a:t>✗  One-sided “evaluate”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5230368"/>
            <a:ext cx="50292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 i="0">
                <a:solidFill>
                  <a:srgbClr val="222B36"/>
                </a:solidFill>
                <a:latin typeface="Calibri"/>
              </a:rPr>
              <a:t>Weigh both sides, then say what it depends 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PRACTICE · 14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Exam drill: try it under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63040"/>
            <a:ext cx="6035040" cy="47091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1463040"/>
            <a:ext cx="6035040" cy="73152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645920"/>
            <a:ext cx="5669279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1F3A5F"/>
                </a:solidFill>
                <a:latin typeface="Calibri"/>
              </a:rPr>
              <a:t>Exam-style question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103120"/>
            <a:ext cx="5669279" cy="397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Spice Street Restaurants (SSR) has one restaurant and an objective to “increase profit by 20% within two years”. It made a profit of $50 000 last year and plans to open a second restaurant in a busy city centre.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(a) Explain the term SMART objective. 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(b) Calculate the profit SSR is aiming for in two years.  [3]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 i="0">
                <a:solidFill>
                  <a:srgbClr val="222B36"/>
                </a:solidFill>
                <a:latin typeface="Calibri"/>
              </a:rPr>
              <a:t>(c) Analyse two possible impacts on stakeholders of SSR if the second restaurant is successful.  [8]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0" y="1463040"/>
            <a:ext cx="4846320" cy="4709160"/>
          </a:xfrm>
          <a:prstGeom prst="roundRect">
            <a:avLst>
              <a:gd name="adj" fmla="val 6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766560" y="1463040"/>
            <a:ext cx="4846320" cy="73152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49440" y="1645920"/>
            <a:ext cx="4480559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700" b="1" i="0">
                <a:solidFill>
                  <a:srgbClr val="0E7C86"/>
                </a:solidFill>
                <a:latin typeface="Calibri"/>
              </a:rPr>
              <a:t>Timing rule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2103120"/>
            <a:ext cx="4480559" cy="3977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About 1.5 minutes per mark.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(a) + (b): 9 minutes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(c): 12 minutes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Swap and mark each other’s answers with the AO1–AO4 grid.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/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50" b="0" i="0">
                <a:solidFill>
                  <a:srgbClr val="222B36"/>
                </a:solidFill>
                <a:latin typeface="Calibri"/>
              </a:rPr>
              <a:t>Homework: the Part 3 practice paper.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3 QUESTIONS · HAND IN BEFORE YOU LEAVE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600200"/>
            <a:ext cx="11064240" cy="11430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9659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1920240"/>
            <a:ext cx="97840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222B36"/>
                </a:solidFill>
                <a:latin typeface="Calibri"/>
              </a:rPr>
              <a:t>Define the term stakeholder.  [2]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971800"/>
            <a:ext cx="11064240" cy="11430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77240" y="33375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3291840"/>
            <a:ext cx="97840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222B36"/>
                </a:solidFill>
                <a:latin typeface="Calibri"/>
              </a:rPr>
              <a:t>Turn “grow the hotel business” into a SMART objective for Nexa.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4343400"/>
            <a:ext cx="11064240" cy="1143000"/>
          </a:xfrm>
          <a:prstGeom prst="roundRect">
            <a:avLst>
              <a:gd name="adj" fmla="val 10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77240" y="4709160"/>
            <a:ext cx="502920" cy="384048"/>
          </a:xfrm>
          <a:prstGeom prst="roundRect">
            <a:avLst>
              <a:gd name="adj" fmla="val 50000"/>
            </a:avLst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73152" bIns="73152"/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08760" y="4663440"/>
            <a:ext cx="978408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2000" b="0" i="0">
                <a:solidFill>
                  <a:srgbClr val="222B36"/>
                </a:solidFill>
                <a:latin typeface="Calibri"/>
              </a:rPr>
              <a:t>Which option should Amina choose for the hotel pilot, and which stakeholder loses most?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576072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0E7C86"/>
                </a:solidFill>
                <a:latin typeface="Calibri"/>
              </a:rPr>
              <a:t>This completes Chapter 1. Next: Chapter 2, Human resource management (AS 2.1).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91440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00" b="1" i="0">
                <a:solidFill>
                  <a:srgbClr val="0E7C86"/>
                </a:solidFill>
                <a:latin typeface="Calibri"/>
              </a:rPr>
              <a:t>REVISE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66928"/>
            <a:ext cx="109728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 i="0">
                <a:solidFill>
                  <a:srgbClr val="1F3A5F"/>
                </a:solidFill>
                <a:latin typeface="Calibri"/>
              </a:rPr>
              <a:t>Summary: key terms from Part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AS &amp; A Level Business 9609 · Chapter 1 · Part 3 · Business objectives and stakeholders (AS 1.4–1.5)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0080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>
              <a:lnSpc>
                <a:spcPct val="110000"/>
              </a:lnSpc>
              <a:spcAft>
                <a:spcPts val="600"/>
              </a:spcAft>
            </a:pPr>
            <a:r>
              <a:rPr sz="1000" b="0" i="0">
                <a:solidFill>
                  <a:srgbClr val="6B7785"/>
                </a:solidFill>
                <a:latin typeface="Calibri"/>
              </a:rPr>
              <a:t>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1417320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572768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Mission statement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1527048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Purpose and values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417320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1572768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Aim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52560" y="1527048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Broad long-term intention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359152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2514600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SMART objective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2468880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Specific, measurable, achievable, realistic, timed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359152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2514600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Corporate objective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52560" y="2468880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Target for the whole business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300984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3456432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Triple bottom line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3410712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Profit, people, planet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3300984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55080" y="3456432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CSR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52560" y="3410712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Responsibility beyond the law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242816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1520" y="4398264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Ethics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29000" y="4352544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Moral principles in decisions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72200" y="4242816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55080" y="4398264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Stakeholder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52560" y="4352544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Interested in or affected by the business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48640" y="5184648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1520" y="5340096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Internal / external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29000" y="5294376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Inside / outside the business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72200" y="5184648"/>
            <a:ext cx="5440680" cy="850392"/>
          </a:xfrm>
          <a:prstGeom prst="roundRect">
            <a:avLst>
              <a:gd name="adj" fmla="val 12000"/>
            </a:avLst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55080" y="5340096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 i="0">
                <a:solidFill>
                  <a:srgbClr val="1F3A5F"/>
                </a:solidFill>
                <a:latin typeface="Calibri"/>
              </a:rPr>
              <a:t>Stakeholder conflict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052560" y="5294376"/>
            <a:ext cx="2468880" cy="685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350" b="0" i="0">
                <a:solidFill>
                  <a:srgbClr val="222B36"/>
                </a:solidFill>
                <a:latin typeface="Calibri"/>
              </a:rPr>
              <a:t>Aims that cannot all be met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