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lecture 2 of Chapter 1. Today: economic sectors, public and private sector, legal structures and other forms of business, then the size of businesses and how they grow. About 60 minutes in three chunks. Running case: Nexa Refill.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two AS papers. Legal structure questions appear in every session in some form: definitions, explain two limitations, and 12-mark 'should X change to a plc / enter a partnership / form a JV' decisions.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objectives aloud. Objective 6 is where the AO4 evaluation marks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Q1 price minus bought-in materials and components; Q2 labour, selling and overheads; Q3 an intrapreneur is an employee inside an existing business; Q4 risk can be measured, uncertainty cannot; Q5 yes, as a sole trader she has unlimited liability. Q5 leads into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which measure shows Nexa is bigger. Revenue +113%, workers +167%, profit +44%, capital 0%. The measures disagree, which is the point of 1.3.1.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Re-read the case. The decision on slide 20 is who should own and fund the next stage.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Classify Nexa's activities. Changes in sector importance link to economic development.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Public sector questions often ask why some organisations operate in the public sector. Remind students that a plc is in the private sector.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Unincorporated means no separate legal identity, which is why liability is unlimited.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Q3: any one, developed if time allows.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Incorporation is the key idea. The plc trade-off is the basis of many 12-mark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of these is a frequent 'Explain two advantages...' or 'Evaluate whether... joint venture'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table helps students evaluate: the right structure depends on stage, finance needed and objectives.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Q2: any one of takeover risk, publishing accounts, cost of flotation, short-termism.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measure has a limitation. Nexa shows why one measure is not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Small businesses are examined as 'Explain one disadvantage' and as an 8-mark 'role of small businesses in a country's economy'.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 the four types of integration with one example each. Students often confuse forward and backward.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Pull the lecture together using the case. The final column feeds the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Q2: the supplier is at an earlier stage, so it is backward vertical.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pairs four minutes, then vote. Strong answers often choose C: limited liability protects Amina's house, the investor brings capital, and she keeps 70% control. Others may argue D because the hotel shares the risk and guarantees sales. Reward any justified choice that rejects the alternatives.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Remind students of the colour code. The grid shows the AS allocations.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 do, we do, you do. I do: talk through this answer. We do: a second disadvantage, difficulty raising finance. You do: students analyse two benefits to DD of growing.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Shortened model; the full answer develops each side. The judgement is conditional.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students to tick any mistake they made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answers: (a) owned by shareholders with limited liability; shares cannot be sold to the public [AO1], e.g. Hassan and his sisters keep control [AO2 ×2]; (b) (920 000 − 800 000) ÷ 800 000 × 100 = 15% [3]; (c) e.g. keeps family control; lower risk because no borrowing, each developed [8].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Collect exit tickets. Answers: (1) owners lose only what they invested [2]; (2) limited liability vs shares cannot be sold to the public or some loss of control; (3) any justified choice.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complete the summary box on their notes handout. Homework: the Part 2 practice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846320"/>
            <a:ext cx="12191695" cy="201168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E0A526"/>
                </a:solidFill>
                <a:latin typeface="Calibri"/>
              </a:rPr>
              <a:t>CAMBRIDGE INTERNATIONAL AS &amp; A LEVEL BUSINESS 9609  ·  CHAPTER 1  ·  LECTURE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600" b="1" i="0">
                <a:solidFill>
                  <a:srgbClr val="FFFFFF"/>
                </a:solidFill>
                <a:latin typeface="Calibri"/>
              </a:rPr>
              <a:t>Who owns it, and how big should it be? Business structure and size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29000"/>
            <a:ext cx="1078992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CFDDE8"/>
                </a:solidFill>
                <a:latin typeface="Calibri"/>
              </a:rPr>
              <a:t>AS Level 1.2 Business structure  ·  1.3 Size of business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2120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0" i="0">
                <a:solidFill>
                  <a:srgbClr val="FFFFFF"/>
                </a:solidFill>
                <a:latin typeface="Calibri"/>
              </a:rPr>
              <a:t>Dr Moaz Tariq  ·  Cambridge International AS &amp; A Level Business 9609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6692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DDEEEE"/>
                </a:solidFill>
                <a:latin typeface="Calibri"/>
              </a:rPr>
              <a:t>Running case: Nexa Refill, Lahore  · 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KNOW THE EXAM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How this topic is examined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440680" cy="23774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17320"/>
            <a:ext cx="544068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Paper 1 · Business concepts · 40 marks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57400"/>
            <a:ext cx="507492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Define the term… [2] · Explain two…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Analyse one difficulty… [5]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Essay choice: (a) Analyse… [8]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(b) Evaluate whether… / ‘…’ Evaluate this view [12]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440680" cy="23774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17320"/>
            <a:ext cx="544068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Paper 2 · Business decision-making · 60 marks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057400"/>
            <a:ext cx="507492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Identify one feature of a… [1]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Explain the term… (line x) [3] · Calculate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Analyse two benefits to [owner] of… [8]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Evaluate whether [owner] should… [12]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977639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1F3A5F"/>
                </a:solidFill>
                <a:latin typeface="Calibri"/>
              </a:rPr>
              <a:t>Typical questions on this topic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389120"/>
            <a:ext cx="11155680" cy="2011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Define the term limited liability / franchise / hostile takeover.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[2]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Explain two limitations of partnership as a business structure.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Analyse two benefits to a business of using a vertical merger for growth.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[8]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Evaluate whether [business] should change from a private limited company to a public limited company.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[12]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Evaluate whether a joint venture is the most appropriate way for [business] to grow.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[12]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LEARNING 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By the end of this lecture you can…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155448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62763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Classify businesses by economic sector and explain changes in the importance of sectors.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233172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40487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Compare the public sector and the private sector.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310896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18211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Compare sole traders, partnerships, private and public limited companies.</a:t>
            </a:r>
          </a:p>
        </p:txBody>
      </p:sp>
      <p:sp>
        <p:nvSpPr>
          <p:cNvPr id="14" name="Oval 13"/>
          <p:cNvSpPr/>
          <p:nvPr/>
        </p:nvSpPr>
        <p:spPr>
          <a:xfrm>
            <a:off x="548640" y="388620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95935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Explain franchises, co-operatives, joint ventures and social enterprises.</a:t>
            </a:r>
          </a:p>
        </p:txBody>
      </p:sp>
      <p:sp>
        <p:nvSpPr>
          <p:cNvPr id="16" name="Oval 15"/>
          <p:cNvSpPr/>
          <p:nvPr/>
        </p:nvSpPr>
        <p:spPr>
          <a:xfrm>
            <a:off x="548640" y="466344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473659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Measure business size, and explain the role of small and family businesses.</a:t>
            </a:r>
          </a:p>
        </p:txBody>
      </p:sp>
      <p:sp>
        <p:nvSpPr>
          <p:cNvPr id="18" name="Oval 17"/>
          <p:cNvSpPr/>
          <p:nvPr/>
        </p:nvSpPr>
        <p:spPr>
          <a:xfrm>
            <a:off x="548640" y="544068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551383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Evaluate methods of growth: internal growth, mergers, takeovers and integration.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RETRIEVAL PRACTICE · 4 MINUTES · NO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Starter: remember Part 1?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087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1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73351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Define the term added value.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4231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5877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25877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Nexa’s added value is PKR 310 per refill but profit is PKR 80. Why?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5021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5021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What is the difference between an entrepreneur and an intrapreneur?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519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4165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4165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Give one difference between risk and uncertainty.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1663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53309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53309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If Amina’s business owes money it cannot pay, could she lose her house? Why?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RUNNING CASE · DATA FOR THIS LECTURE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Nexa Refill: bigger, but is it ready to grow?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394960" cy="475488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539496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The situation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03120"/>
            <a:ext cx="5029200" cy="4023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Nexa Refill is still a sole trader, owned by Amina.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 hotel group wants a large contract. Nexa needs a PKR 3m filling line to supply it.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The bank will lend only if Amina offers her house as security.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Who should own and fund the next stage?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1463040"/>
            <a:ext cx="2057400" cy="51206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91072" y="1554480"/>
            <a:ext cx="19476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Indicator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21040" y="1463040"/>
            <a:ext cx="1600200" cy="51206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554480"/>
            <a:ext cx="14904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Year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66960" y="1463040"/>
            <a:ext cx="1645920" cy="51206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40112" y="1554480"/>
            <a:ext cx="153619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Year 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2011680"/>
            <a:ext cx="205740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91072" y="2103120"/>
            <a:ext cx="19476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1F3A5F"/>
                </a:solidFill>
                <a:latin typeface="Calibri"/>
              </a:rPr>
              <a:t>Sales revenue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21040" y="2011680"/>
            <a:ext cx="160020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94192" y="2103120"/>
            <a:ext cx="14904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PKR 2.4m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66960" y="2011680"/>
            <a:ext cx="164592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40112" y="2103120"/>
            <a:ext cx="153619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PKR 5.1m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17920" y="2560320"/>
            <a:ext cx="20574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91072" y="2651760"/>
            <a:ext cx="19476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1F3A5F"/>
                </a:solidFill>
                <a:latin typeface="Calibri"/>
              </a:rPr>
              <a:t>Average paid workers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21040" y="2560320"/>
            <a:ext cx="16002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94192" y="2651760"/>
            <a:ext cx="14904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966960" y="2560320"/>
            <a:ext cx="164592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040112" y="2651760"/>
            <a:ext cx="153619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0" y="3108960"/>
            <a:ext cx="205740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91072" y="3200400"/>
            <a:ext cx="19476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1F3A5F"/>
                </a:solidFill>
                <a:latin typeface="Calibri"/>
              </a:rPr>
              <a:t>Bottles refilled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21040" y="3108960"/>
            <a:ext cx="160020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94192" y="3200400"/>
            <a:ext cx="14904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18,000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966960" y="3108960"/>
            <a:ext cx="164592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040112" y="3200400"/>
            <a:ext cx="153619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42,000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17920" y="3657600"/>
            <a:ext cx="20574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291072" y="3749039"/>
            <a:ext cx="19476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1F3A5F"/>
                </a:solidFill>
                <a:latin typeface="Calibri"/>
              </a:rPr>
              <a:t>Net profit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321040" y="3657600"/>
            <a:ext cx="16002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394192" y="3749039"/>
            <a:ext cx="14904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PKR 0.32m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966960" y="3657600"/>
            <a:ext cx="164592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40112" y="3749039"/>
            <a:ext cx="153619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PKR 0.46m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17920" y="4206240"/>
            <a:ext cx="205740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91072" y="4297679"/>
            <a:ext cx="19476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1F3A5F"/>
                </a:solidFill>
                <a:latin typeface="Calibri"/>
              </a:rPr>
              <a:t>Homes / hotels served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321040" y="4206240"/>
            <a:ext cx="160020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394192" y="4297679"/>
            <a:ext cx="14904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410 / 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966960" y="4206240"/>
            <a:ext cx="164592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040112" y="4297679"/>
            <a:ext cx="153619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760 / 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17920" y="4754879"/>
            <a:ext cx="20574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291072" y="4846319"/>
            <a:ext cx="19476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i="0">
                <a:solidFill>
                  <a:srgbClr val="1F3A5F"/>
                </a:solidFill>
                <a:latin typeface="Calibri"/>
              </a:rPr>
              <a:t>Owner’s capital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321040" y="4754879"/>
            <a:ext cx="160020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94192" y="4846319"/>
            <a:ext cx="149047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PKR 1.1m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966960" y="4754879"/>
            <a:ext cx="164592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040112" y="4846319"/>
            <a:ext cx="1536192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222B36"/>
                </a:solidFill>
                <a:latin typeface="Calibri"/>
              </a:rPr>
              <a:t>PKR 1.1m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17920" y="5440680"/>
            <a:ext cx="5394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0E7C86"/>
                </a:solidFill>
                <a:latin typeface="Calibri"/>
              </a:rPr>
              <a:t>Which of these measures shows Nexa is “bigger”? Do they agree?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RUNNING CASE · READ THIS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Case brief: Nexa Refill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1106424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Amina founded Nexa Refill in Lahore as a sole trader with PKR 1.1m of her own savings. Nexa mixes concentrated cleaning liquids (secondary sector) and runs a refill, delivery and collection service (tertiary sector).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In two years revenue rose from PKR 2.4m to PKR 5.1m and workers from 3 to 8, but net profit rose only from PKR 0.32m to PKR 0.46m, and Amina’s capital has not changed.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A hotel group has offered a contract that needs a PKR 3m filling line and consistent hygiene standards. Amina wants to keep control, but the bank has asked for her house as security for a loan.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Options: stay a sole trader and borrow; take a partner; form a private limited company and sell 30% of the shares to an investor; or set up a joint venture with the hotel group.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1 · SYLLABUS 1.2.1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Economic sectors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2606040" cy="1828800"/>
          </a:xfrm>
          <a:prstGeom prst="roundRect">
            <a:avLst>
              <a:gd name="adj" fmla="val 10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Primary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extracting natural resources: farming, mining, fishing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463040"/>
            <a:ext cx="2606040" cy="182880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Secondary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manufacturing and construction: Nexa’s mixing and filling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63040"/>
            <a:ext cx="2606040" cy="1828800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Tertiary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services: Nexa’s delivery and refill service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52560" y="1463040"/>
            <a:ext cx="2606040" cy="1828800"/>
          </a:xfrm>
          <a:prstGeom prst="roundRect">
            <a:avLst>
              <a:gd name="adj" fmla="val 10000"/>
            </a:avLst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Quaternary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knowledge and information: data, research, IT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20440"/>
            <a:ext cx="11064240" cy="14630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3520440"/>
            <a:ext cx="1106424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70332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Changing importance of sectors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160520"/>
            <a:ext cx="106984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As countries develop, employment and output shift from primary to secondary, then to tertiary and quaternary (deindustrialisation in many developed economies).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212080"/>
            <a:ext cx="11064240" cy="100584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5285232"/>
            <a:ext cx="106070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Exam tip: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one business can work in several sectors. Classify each ACTIVITY, then say which is most important to the business.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1 · SYLLABUS 1.2.1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Public sector and private sector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31089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544068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Private sector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03120"/>
            <a:ext cx="5074920" cy="23774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Owned by individuals or shareholders.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Usual aims: profit, growth, survival, market share.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Nexa is in the private sector.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63040"/>
            <a:ext cx="5440680" cy="31089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63040"/>
            <a:ext cx="544068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459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Public sector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103120"/>
            <a:ext cx="5074920" cy="23774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Owned and controlled by the government.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Aims: public service, social goals, affordable prices.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Funded by government, so less risk of closure.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800600"/>
            <a:ext cx="11064240" cy="141732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873752"/>
            <a:ext cx="10607040" cy="1325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Why some organisations are in the public sector: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essential services, natural monopolies, services that would be unprofitable (rural transport), national security. Privatisation moves them to the private sector.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1 · SYLLABUS 1.2.2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Sole traders and partnerships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440680" cy="365760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17320"/>
            <a:ext cx="544068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Sole trader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57400"/>
            <a:ext cx="5074920" cy="2926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Keeps all profit; full control; quick decisions; easy to set up; privacy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Unlimited liability; limited finance; long hours; no continuity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Nexa today: Amina’s house is at risk.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440680" cy="365760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17320"/>
            <a:ext cx="5440680" cy="73152"/>
          </a:xfrm>
          <a:prstGeom prst="rect">
            <a:avLst/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F6FB5"/>
                </a:solidFill>
                <a:latin typeface="Calibri"/>
              </a:rPr>
              <a:t>Partnership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057400"/>
            <a:ext cx="5074920" cy="2926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More capital and skills; shared workload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Usually unlimited liability; profits shared; disagreements; one partner’s decisions bind all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 partnership agreement sets out shares and roles.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303520"/>
            <a:ext cx="11064240" cy="91440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5376672"/>
            <a:ext cx="106070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Unincorporated: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no separate legal identity from the owners, so the owners are personally liable for all business debts.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QUICK QUIZ · 3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Check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373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9163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Which sector is Nexa’s delivery service in?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5915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Tertiary.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063239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77240" y="324612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20039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reason why an organisation might be in the public sector.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867911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Essential service; natural monopoly; unprofitable but socially needed service.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7200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" y="475488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709160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disadvantage of a partnership.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7667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Unlimited liability; disagreements; profits shared; limited capital.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2 · SYLLABUS 1.2.2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Incorporated businesses: limited companies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17320"/>
            <a:ext cx="278892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26060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Structure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1417320"/>
            <a:ext cx="201168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20440" y="1490472"/>
            <a:ext cx="1828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Liability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32120" y="1417320"/>
            <a:ext cx="246888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3559" y="1490472"/>
            <a:ext cx="22860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Finance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1417320"/>
            <a:ext cx="352044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79" y="1490472"/>
            <a:ext cx="333756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Control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011680"/>
            <a:ext cx="278892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103120"/>
            <a:ext cx="2606039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Private limited company (Ltd)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29000" y="2011680"/>
            <a:ext cx="201168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20440" y="2103120"/>
            <a:ext cx="18288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Limited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532120" y="2011680"/>
            <a:ext cx="246888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23559" y="2103120"/>
            <a:ext cx="22860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Shares sold privately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92440" y="2011680"/>
            <a:ext cx="352044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83879" y="2103120"/>
            <a:ext cx="33375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Shareholders; family can keep control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907792"/>
            <a:ext cx="278892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2999232"/>
            <a:ext cx="2606039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Public limited company (plc)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29000" y="2907792"/>
            <a:ext cx="201168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20440" y="2999232"/>
            <a:ext cx="18288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Limited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532120" y="2907792"/>
            <a:ext cx="246888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23559" y="2999232"/>
            <a:ext cx="22860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Shares sold to the public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92440" y="2907792"/>
            <a:ext cx="3520440" cy="82296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83879" y="2999232"/>
            <a:ext cx="33375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Risk of takeover; public accounts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3429000"/>
            <a:ext cx="11064240" cy="14630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48640" y="3429000"/>
            <a:ext cx="1106424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1520" y="361188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Incorporation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4069080"/>
            <a:ext cx="106984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 company is a separate legal entity: it can sue and be sued, own assets, and continue if a shareholder leaves. Owners have limited liability.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8640" y="512064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22960" y="5193792"/>
            <a:ext cx="10607040" cy="10058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E0A526"/>
                </a:solidFill>
                <a:latin typeface="Calibri"/>
              </a:rPr>
              <a:t>Plc trade-off: </a:t>
            </a:r>
            <a:r>
              <a:rPr sz="1450" b="0" i="0">
                <a:solidFill>
                  <a:srgbClr val="FFFFFF"/>
                </a:solidFill>
                <a:latin typeface="Calibri"/>
              </a:rPr>
              <a:t>large capital from the public, but costs of flotation, published accounts, loss of control and possible hostile takeover. A bank may still ask a Ltd owner for personal security.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2 · SYLLABUS 1.2.2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Other forms of business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544068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Franchise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03120"/>
            <a:ext cx="507492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Pay a fee and royalties to use a brand and methods. Lower risk, less freedom.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6304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63040"/>
            <a:ext cx="544068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459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Co-operative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103120"/>
            <a:ext cx="507492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Owned and run by members who share the surplus. Democratic control.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0175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3017520"/>
            <a:ext cx="5440680" cy="73152"/>
          </a:xfrm>
          <a:prstGeom prst="rect">
            <a:avLst/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32004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F6FB5"/>
                </a:solidFill>
                <a:latin typeface="Calibri"/>
              </a:rPr>
              <a:t>Joint venture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657600"/>
            <a:ext cx="507492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Two businesses share capital, costs, risks and profits of one project.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30175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72200" y="3017520"/>
            <a:ext cx="5440680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5080" y="32004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E8B57"/>
                </a:solidFill>
                <a:latin typeface="Calibri"/>
              </a:rPr>
              <a:t>Social enterprise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657600"/>
            <a:ext cx="507492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Main aim is social or environmental; surplus reinvested.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709160"/>
            <a:ext cx="11064240" cy="146304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4782312"/>
            <a:ext cx="1060704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For Nexa: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a JV with the hotel group brings capital and access; a co-operative could let refill suppliers buy jointly; a social enterprise only if low-waste access became the main aim.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2 · SYLLABUS 1.2.2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Choosing a structure: match it to the stage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320040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527048"/>
            <a:ext cx="298094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Nexa’s stage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40480" y="1463040"/>
            <a:ext cx="338328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50208" y="1527048"/>
            <a:ext cx="316382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Structure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0" y="1463040"/>
            <a:ext cx="429768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1527048"/>
            <a:ext cx="407822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Why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057400"/>
            <a:ext cx="320040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167128"/>
            <a:ext cx="298094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Small pilot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40480" y="2057400"/>
            <a:ext cx="33832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950208" y="2167128"/>
            <a:ext cx="31638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Sole trader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0" y="2057400"/>
            <a:ext cx="42976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24927" y="2167128"/>
            <a:ext cx="40782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Speed and control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17520"/>
            <a:ext cx="320040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3127248"/>
            <a:ext cx="298094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Need skills or a little capital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40480" y="3017520"/>
            <a:ext cx="33832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950208" y="3127248"/>
            <a:ext cx="31638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Partnership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0" y="3017520"/>
            <a:ext cx="42976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24927" y="3127248"/>
            <a:ext cx="40782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Shared skills and work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977639"/>
            <a:ext cx="320040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" y="4087368"/>
            <a:ext cx="298094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Need capital and protection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40480" y="3977639"/>
            <a:ext cx="33832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950208" y="4087368"/>
            <a:ext cx="31638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Private limited company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15200" y="3977639"/>
            <a:ext cx="42976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24927" y="4087368"/>
            <a:ext cx="40782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Limited liability; chosen investors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937760"/>
            <a:ext cx="320040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5047488"/>
            <a:ext cx="298094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Need large public capital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40480" y="4937760"/>
            <a:ext cx="33832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50208" y="5047488"/>
            <a:ext cx="31638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Public limited company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00" y="4937760"/>
            <a:ext cx="4297680" cy="88696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24927" y="5047488"/>
            <a:ext cx="4078224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Only if owners accept scrutiny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8640" y="5806440"/>
            <a:ext cx="11064240" cy="54864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2960" y="5879592"/>
            <a:ext cx="106070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E0A526"/>
                </a:solidFill>
                <a:latin typeface="Calibri"/>
              </a:rPr>
              <a:t>Judge by: </a:t>
            </a:r>
            <a:r>
              <a:rPr sz="1450" b="0" i="0">
                <a:solidFill>
                  <a:srgbClr val="FFFFFF"/>
                </a:solidFill>
                <a:latin typeface="Calibri"/>
              </a:rPr>
              <a:t>liability, control, finance needed, and the owner’s objectives.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QUICK QUIZ · 3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Check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373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9163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Define limited liability.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5915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Owners can only lose what they invested; personal assets are protected.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063239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77240" y="324612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20039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disadvantage of a plc compared with a private limited company.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867911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Risk of hostile takeover; must publish accounts; costly to set up; loss of control.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7200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" y="475488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709160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disadvantage of buying a franchise.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7667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Fees and royalties; little freedom; reputation depends on other franchisees.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1.3.1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Measuring the size of a business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2103120" cy="137160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Employees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Nexa: 3 → 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7208" y="1463040"/>
            <a:ext cx="2103120" cy="1371600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Revenue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PKR 2.4m → 5.1m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5776" y="1463040"/>
            <a:ext cx="2103120" cy="1371600"/>
          </a:xfrm>
          <a:prstGeom prst="roundRect">
            <a:avLst>
              <a:gd name="adj" fmla="val 10000"/>
            </a:avLst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Capital employed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PKR 1.1m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24344" y="1463040"/>
            <a:ext cx="2103120" cy="1371600"/>
          </a:xfrm>
          <a:prstGeom prst="roundRect">
            <a:avLst>
              <a:gd name="adj" fmla="val 1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Market share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share of total market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82912" y="1463040"/>
            <a:ext cx="2103120" cy="1371600"/>
          </a:xfrm>
          <a:prstGeom prst="roundRect">
            <a:avLst>
              <a:gd name="adj" fmla="val 10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Output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bottles: 18,000 → 42,000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063240"/>
            <a:ext cx="11064240" cy="17373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063240"/>
            <a:ext cx="1106424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24612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Each measure has limits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703320"/>
            <a:ext cx="10698480" cy="10058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Employees: a capital-intensive business can be large with few workers.  Revenue: depends on price, not just scale.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Market share: depends on the size of the market.  Use more than one measure.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029200"/>
            <a:ext cx="11064240" cy="118872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102352"/>
            <a:ext cx="1060704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Nexa: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revenue rose 113%, workers 167%, but net profit only 44% and capital did not change. Bigger is not the same as more successful.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1.3.2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Small businesses and family businesses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31089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5440680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E8B57"/>
                </a:solidFill>
                <a:latin typeface="Calibri"/>
              </a:rPr>
              <a:t>Strengths of small businesses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03120"/>
            <a:ext cx="5074920" cy="23774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Personal service and flexibility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Quick decisions: Nexa can change a fragrance after hotel feedback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Owner keeps control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Fill niche markets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63040"/>
            <a:ext cx="5440680" cy="31089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63040"/>
            <a:ext cx="5440680" cy="7315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459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Weaknesses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103120"/>
            <a:ext cx="5074920" cy="23774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Higher unit costs: suppliers charge Nexa more for bottles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Harder to raise finance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Few specialist skills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Depend on a few customers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800600"/>
            <a:ext cx="11064240" cy="137160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873752"/>
            <a:ext cx="1060704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Why they matter to a country: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jobs, competition, innovation, supply larger firms. Family businesses: strong commitment, but succession and conflict risks.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1.3.3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How businesses grow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3657600" cy="480060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17320"/>
            <a:ext cx="365760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00200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Internal (organic)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57400"/>
            <a:ext cx="3291840" cy="406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Reinvest profit: new lines, products, regions, staff.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+ Keeps control and culture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+ Lower risk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− Slower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20" y="1417320"/>
            <a:ext cx="1874519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2272" y="1481328"/>
            <a:ext cx="1728216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External growth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55080" y="1417320"/>
            <a:ext cx="214884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28232" y="1481328"/>
            <a:ext cx="2002536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Meaning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595360" y="1417320"/>
            <a:ext cx="301752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68512" y="1481328"/>
            <a:ext cx="2871215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Nexa example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9120" y="2011680"/>
            <a:ext cx="1874519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2066544"/>
            <a:ext cx="172821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Horizontal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55080" y="2011680"/>
            <a:ext cx="214884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28232" y="2066544"/>
            <a:ext cx="200253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same stage, same industry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95360" y="2011680"/>
            <a:ext cx="301752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68512" y="2066544"/>
            <a:ext cx="2871215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Nexa buys a rival refill seller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89120" y="2770632"/>
            <a:ext cx="1874519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62272" y="2825496"/>
            <a:ext cx="172821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Vertical backward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55080" y="2770632"/>
            <a:ext cx="214884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28232" y="2825496"/>
            <a:ext cx="200253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earlier stage (supplier)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95360" y="2770632"/>
            <a:ext cx="301752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68512" y="2825496"/>
            <a:ext cx="2871215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Nexa buys a bottle maker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89120" y="3529584"/>
            <a:ext cx="1874519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462272" y="3584448"/>
            <a:ext cx="172821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Vertical forward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55080" y="3529584"/>
            <a:ext cx="214884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28232" y="3584448"/>
            <a:ext cx="200253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later stage (customer)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595360" y="3529584"/>
            <a:ext cx="301752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68512" y="3584448"/>
            <a:ext cx="2871215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Nexa buys a refill retailer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89120" y="4288536"/>
            <a:ext cx="1874519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62272" y="4343399"/>
            <a:ext cx="172821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Conglomerate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55080" y="4288536"/>
            <a:ext cx="214884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28232" y="4343399"/>
            <a:ext cx="2002536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unrelated industry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595360" y="4288536"/>
            <a:ext cx="3017520" cy="70408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68512" y="4343399"/>
            <a:ext cx="2871215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Nexa buys a games studio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89120" y="5166360"/>
            <a:ext cx="722376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Merger = agreed joining · Takeover = buying over 50% of shares (hostile if the board opposes) · Joint venture and strategic alliance = cooperation without full ownership.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1.2–1.3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Applying it to Nexa Refill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210312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527048"/>
            <a:ext cx="1883663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Topic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0" y="1463040"/>
            <a:ext cx="448056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52928" y="1527048"/>
            <a:ext cx="426110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What the case shows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0" y="1463040"/>
            <a:ext cx="429768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1527048"/>
            <a:ext cx="407822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What it means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057400"/>
            <a:ext cx="210312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167128"/>
            <a:ext cx="1883663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Sector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43200" y="2057400"/>
            <a:ext cx="448056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52928" y="2167128"/>
            <a:ext cx="426110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Mixing = secondary; delivery = tertiary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0" y="2057400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24927" y="2167128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Service is what customers value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108960"/>
            <a:ext cx="210312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3218688"/>
            <a:ext cx="1883663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Structure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43200" y="3108960"/>
            <a:ext cx="448056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52928" y="3218688"/>
            <a:ext cx="426110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Sole trader: unlimited liability; bank wants her house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0" y="3108960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24927" y="3218688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Limited liability would protect her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160520"/>
            <a:ext cx="210312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" y="4270248"/>
            <a:ext cx="1883663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Size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43200" y="4160520"/>
            <a:ext cx="448056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852928" y="4270248"/>
            <a:ext cx="426110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Revenue +113%, profit +44%, capital unchanged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15200" y="4160520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24927" y="4270248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Growth is outpacing finance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79"/>
            <a:ext cx="210312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5321807"/>
            <a:ext cx="1883663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Growth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743200" y="5212079"/>
            <a:ext cx="448056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852928" y="5321807"/>
            <a:ext cx="426110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PKR 3m filling line needed for the hotel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00" y="5212079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24927" y="5321807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Organic is safest; JV or investor is faster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QUICK QUIZ · 3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Check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373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9163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two ways of measuring business size.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5915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Employees; revenue; capital employed; market share; output.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063239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77240" y="324612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20039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Nexa buys its bottle supplier. What type of integration is this?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867911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Backward vertical integration.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7200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" y="475488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709160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advantage of internal growth.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7667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Owner keeps control; lower risk; culture preserved; no integration problems.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CASE DISCUSSION · 6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Back to Nexa: make the decision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184708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164592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Stay a sole trader and take a PKR 3m bank loan secured on Amina’s house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6304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55080" y="184708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164592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Take a partner who invests PKR 1.5m and shares decisions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78892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31520" y="317296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97180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Form a private limited company; sell 30% of the shares to an investor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78892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55080" y="317296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297180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Set up a joint venture with the hotel group for the filling line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06240"/>
            <a:ext cx="11064240" cy="20116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297680"/>
            <a:ext cx="10607040" cy="187451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E0A526"/>
                </a:solidFill>
                <a:latin typeface="Calibri"/>
              </a:rPr>
              <a:t>Discuss: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Which ONE option should Amina choose? Justify it, and say why you rejected the others.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E0A526"/>
                </a:solidFill>
                <a:latin typeface="Calibri"/>
              </a:rPr>
              <a:t>Use the case: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liability, control, PKR 3m needed, PKR 1.1m capital, profit up only 44%.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E0A526"/>
                </a:solidFill>
                <a:latin typeface="Calibri"/>
              </a:rPr>
              <a:t>Judge: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what matters most to Amina: control, risk or speed?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EXAM TECHNIQUE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How you earn the marks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[k]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AO1 Knowledge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State a correct term or point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[app]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AO2 Application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Use THIS business: names, numbers, line evidence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[an]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AO3 Analysis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Develop the chain: “so… which leads to…”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5256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[eval]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AO4 Evaluation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Judge: “Overall… because… it depends on…”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657600"/>
            <a:ext cx="11064240" cy="4023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3694176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Define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0" y="3694176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[2]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3694176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Full, precise definition; an example alone is not enough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087368"/>
            <a:ext cx="11064240" cy="4023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4123944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Identify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8960" y="4123944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[1]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4123944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One valid point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517136"/>
            <a:ext cx="11064240" cy="4023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553712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Explain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8960" y="4553712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[3]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31920" y="4553712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1 + AO2 2: one point, developed (in the case for Paper 2)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946904"/>
            <a:ext cx="11064240" cy="4023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983480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Analyse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08960" y="4983480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[5]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31920" y="4983480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1 + AO2 2 + AO3 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5376672"/>
            <a:ext cx="11064240" cy="4023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5413248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Analyse two…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08960" y="5413248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[8]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31920" y="5413248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2 + AO2 2 + AO3 4 (levels): two developed chains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806440"/>
            <a:ext cx="11064240" cy="4023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5800" y="5843016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Evaluate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08960" y="5843016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[12]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31920" y="5843016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2 + AO2 2 + AO3 2 + AO4 6: two sides, then a supported judgement in context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MODEL ANSWER · COLOUR-CODED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Worked answer: Analyse… [8]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11064240" cy="8686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481328"/>
            <a:ext cx="1060704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E0A526"/>
                </a:solidFill>
                <a:latin typeface="Calibri"/>
              </a:rPr>
              <a:t>Exam-style question  </a:t>
            </a:r>
            <a:r>
              <a:rPr sz="1700" b="0" i="0">
                <a:solidFill>
                  <a:srgbClr val="FFFFFF"/>
                </a:solidFill>
                <a:latin typeface="Calibri"/>
              </a:rPr>
              <a:t>Analyse one advantage and one disadvantage to DD of being a small business.  [8]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359152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04872"/>
            <a:ext cx="106984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The business: </a:t>
            </a:r>
            <a:r>
              <a:rPr sz="1400" b="0" i="0">
                <a:solidFill>
                  <a:srgbClr val="222B36"/>
                </a:solidFill>
                <a:latin typeface="Calibri"/>
              </a:rPr>
              <a:t>Dina’s Dresses (DD) makes made-to-measure dresses in one workshop with four employees. A national clothing chain sells similar dresses at lower prices.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246120"/>
            <a:ext cx="1106424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Advantage: </a:t>
            </a:r>
            <a:r>
              <a:rPr sz="1500" b="1" i="0">
                <a:solidFill>
                  <a:srgbClr val="2F6FB5"/>
                </a:solidFill>
                <a:latin typeface="Calibri"/>
              </a:rPr>
              <a:t>Personal service and flexibility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: </a:t>
            </a:r>
            <a:r>
              <a:rPr sz="1500" b="1" i="0">
                <a:solidFill>
                  <a:srgbClr val="0E7C86"/>
                </a:solidFill>
                <a:latin typeface="Calibri"/>
              </a:rPr>
              <a:t>DD can make each dress to the customer’s exact size and design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, </a:t>
            </a:r>
            <a:r>
              <a:rPr sz="1500" b="1" i="0">
                <a:solidFill>
                  <a:srgbClr val="E0A526"/>
                </a:solidFill>
                <a:latin typeface="Calibri"/>
              </a:rPr>
              <a:t>so customers pay more for a service the national chain cannot offer, which supports DD’s profit margin.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Disadvantage: </a:t>
            </a:r>
            <a:r>
              <a:rPr sz="1500" b="1" i="0">
                <a:solidFill>
                  <a:srgbClr val="2F6FB5"/>
                </a:solidFill>
                <a:latin typeface="Calibri"/>
              </a:rPr>
              <a:t>Higher unit costs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: </a:t>
            </a:r>
            <a:r>
              <a:rPr sz="1500" b="1" i="0">
                <a:solidFill>
                  <a:srgbClr val="0E7C86"/>
                </a:solidFill>
                <a:latin typeface="Calibri"/>
              </a:rPr>
              <a:t>DD buys fabric in small amounts and cannot get the chain’s bulk discounts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, </a:t>
            </a:r>
            <a:r>
              <a:rPr sz="1500" b="1" i="0">
                <a:solidFill>
                  <a:srgbClr val="E0A526"/>
                </a:solidFill>
                <a:latin typeface="Calibri"/>
              </a:rPr>
              <a:t>so its costs per dress are higher and it cannot match the chain on price, which limits sales to customers who value fit over price.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486400"/>
            <a:ext cx="11064240" cy="6858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550408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Level 2 analysis: 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each point needs a full chain to an effect on DD, not just a list.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MODEL ANSWER · COLOUR-CODED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Worked answer: Evaluate whether… [12]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11064240" cy="8686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481328"/>
            <a:ext cx="1060704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E0A526"/>
                </a:solidFill>
                <a:latin typeface="Calibri"/>
              </a:rPr>
              <a:t>Exam-style question  </a:t>
            </a:r>
            <a:r>
              <a:rPr sz="1700" b="0" i="0">
                <a:solidFill>
                  <a:srgbClr val="FFFFFF"/>
                </a:solidFill>
                <a:latin typeface="Calibri"/>
              </a:rPr>
              <a:t>Evaluate whether TBK should change from a private limited company to a public limited company.  [12]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359152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04872"/>
            <a:ext cx="106984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The business: </a:t>
            </a:r>
            <a:r>
              <a:rPr sz="1400" b="0" i="0">
                <a:solidFill>
                  <a:srgbClr val="222B36"/>
                </a:solidFill>
                <a:latin typeface="Calibri"/>
              </a:rPr>
              <a:t>TBK makes school furniture. The three founders own all the shares. It needs $20m for a new factory and wants to win government contracts across the country.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200400"/>
            <a:ext cx="110642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450" b="1" i="0">
                <a:solidFill>
                  <a:srgbClr val="2F6FB5"/>
                </a:solidFill>
                <a:latin typeface="Calibri"/>
              </a:rPr>
              <a:t>A plc can sell shares to the public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, so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TBK could raise the $20m for its factory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 without heavy loans, </a:t>
            </a:r>
            <a:r>
              <a:rPr sz="1450" b="1" i="0">
                <a:solidFill>
                  <a:srgbClr val="E0A526"/>
                </a:solidFill>
                <a:latin typeface="Calibri"/>
              </a:rPr>
              <a:t>reducing interest costs and allowing faster national growth.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450" b="1" i="0">
                <a:solidFill>
                  <a:srgbClr val="2F6FB5"/>
                </a:solidFill>
                <a:latin typeface="Calibri"/>
              </a:rPr>
              <a:t>But the founders would lose control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: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outsiders could buy shares and even take over TBK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, and </a:t>
            </a:r>
            <a:r>
              <a:rPr sz="1450" b="1" i="0">
                <a:solidFill>
                  <a:srgbClr val="E0A526"/>
                </a:solidFill>
                <a:latin typeface="Calibri"/>
              </a:rPr>
              <a:t>accounts must be published, so rivals see its contract prices.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450" b="1" i="0">
                <a:solidFill>
                  <a:srgbClr val="2E8B57"/>
                </a:solidFill>
                <a:latin typeface="Calibri"/>
              </a:rPr>
              <a:t>Overall, TBK should convert only if the $20m cannot be raised from loans or a few private investors and the founders accept less control. It depends on how quickly the contracts must be met.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532120"/>
            <a:ext cx="11064240" cy="658368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577840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2E8B57"/>
                </a:solidFill>
                <a:latin typeface="Calibri"/>
              </a:rPr>
              <a:t>AO4: 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a judgement in context that says what it depends on. The full answer develops each side further.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EXAMINER INSIGHT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Where students lose marks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5727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“Limited company = no risk”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0299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Owners can still lose their investment; banks may ask for personal security.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630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727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Plc = any big company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0299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 plc can sell shares to the PUBLIC; a Ltd cannot.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0632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1729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Public limited company = public sector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6301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 plc is in the PRIVATE sector.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0632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31729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Revenue growth = success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301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Check profit, cash and capital too.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634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7731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Forward vs backward mixed up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2303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Backward = towards suppliers; forward = towards customers.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6634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47731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One-sided “evaluate”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52303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Weigh both sides, then judge in context.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PRACTICE · 14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Exam drill: try it under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6035040" cy="47091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603504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5669279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Exam-style question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03120"/>
            <a:ext cx="5669279" cy="397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Hassan’s Hardware (HH) is a private limited company owned by Hassan and his two sisters. Its revenue rose from $800 000 to $920 000 in one year. HH plans to open two more shops using retained profit.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(a) Explain the term private limited company. 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(b) Calculate the percentage increase in HH’s revenue. 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(c) Analyse two benefits to HH of internal growth.  [8]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0" y="1463040"/>
            <a:ext cx="4846320" cy="47091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766560" y="1463040"/>
            <a:ext cx="484632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49440" y="1645920"/>
            <a:ext cx="4480559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Timing rule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2103120"/>
            <a:ext cx="4480559" cy="397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About 1.5 minutes per mark.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(a) + (b): 9 minutes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(c): 12 minutes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Swap and mark each other’s answers with the AO1–AO4 grid.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Homework: the Part 2 practice paper.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3 QUESTIONS · HAND IN BEFORE YOU LEAVE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00200"/>
            <a:ext cx="11064240" cy="11430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9659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1920240"/>
            <a:ext cx="97840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222B36"/>
                </a:solidFill>
                <a:latin typeface="Calibri"/>
              </a:rPr>
              <a:t>Define the term limited liability.  [2]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71800"/>
            <a:ext cx="11064240" cy="11430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33375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291840"/>
            <a:ext cx="97840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222B36"/>
                </a:solidFill>
                <a:latin typeface="Calibri"/>
              </a:rPr>
              <a:t>Give one advantage and one disadvantage of a private limited company for Nexa.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343400"/>
            <a:ext cx="11064240" cy="11430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77240" y="47091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4663440"/>
            <a:ext cx="97840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222B36"/>
                </a:solidFill>
                <a:latin typeface="Calibri"/>
              </a:rPr>
              <a:t>Which option should Amina choose for the PKR 3m filling line, and why?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76072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0E7C86"/>
                </a:solidFill>
                <a:latin typeface="Calibri"/>
              </a:rPr>
              <a:t>Next lecture: business objectives and stakeholders (AS 1.4–1.5).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REVISE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Summary: key terms from Part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2 · Business structure and size (AS 1.2–1.3)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572768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Primary / secondary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1572768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Extract / manufacture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17320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572768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Tertiary / quaternary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0" y="1572768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Services / knowledge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359152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514600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Public sector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2514600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Owned by government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359152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2514600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Unlimited liability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52560" y="2514600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Owner liable for all debts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300984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3456432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Limited liability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3456432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Lose only what you invest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3300984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3456432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Franchise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52560" y="3456432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Fee and royalty for a brand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242816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4398264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Joint venture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29000" y="4398264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Shared project, costs, profits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72200" y="4242816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55080" y="4398264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Internal growth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52560" y="4398264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Expanding own operations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5184648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1520" y="5340096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Backward vertical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29000" y="5340096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Taking over a supplier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72200" y="5184648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55080" y="5340096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Hostile takeover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52560" y="5340096"/>
            <a:ext cx="24688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Over 50% bought against the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