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to the first lecture of Chapter 1, Business and its environment. Today is all about enterprise: business activity and added value, why businesses succeed or fail, entrepreneurs and intrapreneurs, and business plans. About 60 minutes in three chunks, each followed by a quick check. Our running case is Nexa Refill, a refill start-up in Lahore.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two AS papers. Paper 1 is general, so application comes from the context in the question, such as 'the furniture design industry'. Paper 2 always uses a case with line numbers. Point out the jump from 8-mark analysis to 12-mark evaluation.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objectives aloud. Objective 6 is where the AO4 evaluation marks are.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Answers: Q1 land, labour, capital, enterprise; Q2 added value; Q3 no, the café must still pay wages, rent and other costs; Q4 any, e.g. risk-taking; Q5 the benefit of the course, not the $1000.</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figures are the running case data for this lecture. Ask students to calculate: revenue up 113%, profit up 44%, owner's capital unchanged. Growth is not the same as success.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Re-read the case. The decision on slide 20 is how Amina should use the PKR 600,000.</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the four factors with Nexa examples. Stress that capital means man-made resources, not money.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Work through the table. Students must be able to calculate added value and explain why it is not profit.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opportunity cost is the benefit of the best rejected option, never the amount of money spent.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Q2 links slide 8; Q3 is the most common factor-of-production mistake.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cash point is essential: profit is measured over a period, cash must be there when bills are due. This supports the 5-mark 'fail as a consequence of lack of finance' question.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Dynamic environment and geographical scope are both in 1.1.1. The multinational trap appears often in answers.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Link each quality to evidence. In Paper 2, qualities must come from the case, e.g. Zara or Thomas.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Q2: international, not multinational.</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Intrapreneurship is now explicitly in the syllabus and appears in 12-mark Paper 1 views.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Risk vs uncertainty is a frequent 3-mark explain. Development of a country is an 8-mark analyse.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Business plans: know the elements and one benefit and one limitation; this is a common 8-mark Paper 2 question.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Pull the lecture together using the case. The final column feeds the decision.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Q3: any valid benefit and limitation.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pairs four minutes, then vote. Strong answers often choose D, because the PKR 700,000 hotel order must be financed before the hotel pays in 45 days; without cash, Nexa could fail even though the order is profitable. The opportunity cost is the benefit of the best rejected option, e.g. the extra hotel contracts a sales team would win. Reward any justified choice.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Remind students of the colour code: blue knowledge, teal application, amber analysis, green evaluation. The grid shows the AS allocations.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 do, we do, you do. I do: talk through this answer. We do: a third quality, determination. You do: students analyse two barriers Kofi will face.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Paper 1 has no case, so application comes from the industry in the question. The judgement is conditional: it says what it depends on.</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students to tick any mistake they made today.</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answers: (a) the benefit of the next best alternative given up [AO1], e.g. Maya gave up a $15 000 salary to run MP [AO2 ×2]; (b) ($12 − $5) × 2000 = $14 000 [3]; (c) e.g. custom designs that justify a higher price; faster delivery or better-quality paper, each developed into an effect on price relative to bought-in costs [8].</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Collect exit tickets. Answers: (1) an employee who acts entrepreneurially within an existing business [2]; (2) 480 − 170 = PKR 310; it must also pay labour, selling and overheads, leaving PKR 80; (3) any justified choice with the next best option named as the opportunity cost.</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complete the summary box on their notes handout. Homework: the Part 1 practice paper.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4846320"/>
            <a:ext cx="12191695" cy="201168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731520"/>
            <a:ext cx="10515600" cy="457200"/>
          </a:xfrm>
          <a:prstGeom prst="rect">
            <a:avLst/>
          </a:prstGeom>
          <a:noFill/>
        </p:spPr>
        <p:txBody>
          <a:bodyPr wrap="square" anchor="t" lIns="45720" rIns="45720">
            <a:spAutoFit/>
          </a:bodyPr>
          <a:lstStyle/>
          <a:p>
            <a:pPr algn="l">
              <a:lnSpc>
                <a:spcPct val="110000"/>
              </a:lnSpc>
              <a:spcAft>
                <a:spcPts val="600"/>
              </a:spcAft>
            </a:pPr>
            <a:r>
              <a:rPr sz="1400" b="1" i="0">
                <a:solidFill>
                  <a:srgbClr val="E0A526"/>
                </a:solidFill>
                <a:latin typeface="Calibri"/>
              </a:rPr>
              <a:t>CAMBRIDGE INTERNATIONAL AS &amp; A LEVEL BUSINESS 9609  ·  CHAPTER 1  ·  LECTURE 1 OF 3</a:t>
            </a:r>
          </a:p>
        </p:txBody>
      </p:sp>
      <p:sp>
        <p:nvSpPr>
          <p:cNvPr id="5" name="TextBox 4"/>
          <p:cNvSpPr txBox="1"/>
          <p:nvPr/>
        </p:nvSpPr>
        <p:spPr>
          <a:xfrm>
            <a:off x="731520" y="1371600"/>
            <a:ext cx="10515600" cy="1828800"/>
          </a:xfrm>
          <a:prstGeom prst="rect">
            <a:avLst/>
          </a:prstGeom>
          <a:noFill/>
        </p:spPr>
        <p:txBody>
          <a:bodyPr wrap="square" anchor="t" lIns="45720" rIns="45720">
            <a:spAutoFit/>
          </a:bodyPr>
          <a:lstStyle/>
          <a:p>
            <a:pPr algn="l">
              <a:lnSpc>
                <a:spcPct val="110000"/>
              </a:lnSpc>
              <a:spcAft>
                <a:spcPts val="600"/>
              </a:spcAft>
            </a:pPr>
            <a:r>
              <a:rPr sz="3800" b="1" i="0">
                <a:solidFill>
                  <a:srgbClr val="FFFFFF"/>
                </a:solidFill>
                <a:latin typeface="Calibri"/>
              </a:rPr>
              <a:t>Enterprise: how an idea becomes a business</a:t>
            </a:r>
          </a:p>
        </p:txBody>
      </p:sp>
      <p:sp>
        <p:nvSpPr>
          <p:cNvPr id="6" name="TextBox 5"/>
          <p:cNvSpPr txBox="1"/>
          <p:nvPr/>
        </p:nvSpPr>
        <p:spPr>
          <a:xfrm>
            <a:off x="731520" y="3429000"/>
            <a:ext cx="10789920" cy="731520"/>
          </a:xfrm>
          <a:prstGeom prst="rect">
            <a:avLst/>
          </a:prstGeom>
          <a:noFill/>
        </p:spPr>
        <p:txBody>
          <a:bodyPr wrap="square" anchor="t" lIns="45720" rIns="45720">
            <a:spAutoFit/>
          </a:bodyPr>
          <a:lstStyle/>
          <a:p>
            <a:pPr algn="l">
              <a:lnSpc>
                <a:spcPct val="110000"/>
              </a:lnSpc>
              <a:spcAft>
                <a:spcPts val="600"/>
              </a:spcAft>
            </a:pPr>
            <a:r>
              <a:rPr sz="1900" b="0" i="0">
                <a:solidFill>
                  <a:srgbClr val="CFDDE8"/>
                </a:solidFill>
                <a:latin typeface="Calibri"/>
              </a:rPr>
              <a:t>AS Level 1.1.1 Business activity  ·  1.1.2 Entrepreneurs and intrapreneurs  ·  1.1.3 Business plans</a:t>
            </a:r>
          </a:p>
        </p:txBody>
      </p:sp>
      <p:sp>
        <p:nvSpPr>
          <p:cNvPr id="7" name="TextBox 6"/>
          <p:cNvSpPr txBox="1"/>
          <p:nvPr/>
        </p:nvSpPr>
        <p:spPr>
          <a:xfrm>
            <a:off x="731520" y="5212080"/>
            <a:ext cx="10058400" cy="457200"/>
          </a:xfrm>
          <a:prstGeom prst="rect">
            <a:avLst/>
          </a:prstGeom>
          <a:noFill/>
        </p:spPr>
        <p:txBody>
          <a:bodyPr wrap="square" anchor="t" lIns="45720" rIns="45720">
            <a:spAutoFit/>
          </a:bodyPr>
          <a:lstStyle/>
          <a:p>
            <a:pPr algn="l">
              <a:lnSpc>
                <a:spcPct val="110000"/>
              </a:lnSpc>
              <a:spcAft>
                <a:spcPts val="600"/>
              </a:spcAft>
            </a:pPr>
            <a:r>
              <a:rPr sz="1600" b="0" i="0">
                <a:solidFill>
                  <a:srgbClr val="FFFFFF"/>
                </a:solidFill>
                <a:latin typeface="Calibri"/>
              </a:rPr>
              <a:t>Dr Moaz Tariq  ·  Cambridge International AS &amp; A Level Business 9609</a:t>
            </a:r>
          </a:p>
        </p:txBody>
      </p:sp>
      <p:sp>
        <p:nvSpPr>
          <p:cNvPr id="8" name="TextBox 7"/>
          <p:cNvSpPr txBox="1"/>
          <p:nvPr/>
        </p:nvSpPr>
        <p:spPr>
          <a:xfrm>
            <a:off x="731520" y="5669280"/>
            <a:ext cx="10058400" cy="457200"/>
          </a:xfrm>
          <a:prstGeom prst="rect">
            <a:avLst/>
          </a:prstGeom>
          <a:noFill/>
        </p:spPr>
        <p:txBody>
          <a:bodyPr wrap="square" anchor="t" lIns="45720" rIns="45720">
            <a:spAutoFit/>
          </a:bodyPr>
          <a:lstStyle/>
          <a:p>
            <a:pPr algn="l">
              <a:lnSpc>
                <a:spcPct val="110000"/>
              </a:lnSpc>
              <a:spcAft>
                <a:spcPts val="600"/>
              </a:spcAft>
            </a:pPr>
            <a:r>
              <a:rPr sz="1400" b="0" i="0">
                <a:solidFill>
                  <a:srgbClr val="DDEEEE"/>
                </a:solidFill>
                <a:latin typeface="Calibri"/>
              </a:rPr>
              <a:t>Running case: Nexa Refill, Lahore  ·  60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KNOW THE EXAM</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How this topic is examined</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a:t>
            </a:r>
          </a:p>
        </p:txBody>
      </p:sp>
      <p:sp>
        <p:nvSpPr>
          <p:cNvPr id="8" name="Rounded Rectangle 7"/>
          <p:cNvSpPr/>
          <p:nvPr/>
        </p:nvSpPr>
        <p:spPr>
          <a:xfrm>
            <a:off x="548640" y="1417320"/>
            <a:ext cx="5440680" cy="2377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17320"/>
            <a:ext cx="54406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00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Paper 1 · Business concepts · 40 marks</a:t>
            </a:r>
          </a:p>
        </p:txBody>
      </p:sp>
      <p:sp>
        <p:nvSpPr>
          <p:cNvPr id="11" name="TextBox 10"/>
          <p:cNvSpPr txBox="1"/>
          <p:nvPr/>
        </p:nvSpPr>
        <p:spPr>
          <a:xfrm>
            <a:off x="731520" y="2057400"/>
            <a:ext cx="5074920" cy="16459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Define the term… [2] · Explain one/two… [3]</a:t>
            </a:r>
          </a:p>
          <a:p>
            <a:pPr algn="l">
              <a:lnSpc>
                <a:spcPct val="110000"/>
              </a:lnSpc>
              <a:spcAft>
                <a:spcPts val="600"/>
              </a:spcAft>
            </a:pPr>
            <a:r>
              <a:rPr sz="1500" b="0" i="0">
                <a:solidFill>
                  <a:srgbClr val="222B36"/>
                </a:solidFill>
                <a:latin typeface="Calibri"/>
              </a:rPr>
              <a:t>Analyse one way… [5]</a:t>
            </a:r>
          </a:p>
          <a:p>
            <a:pPr algn="l">
              <a:lnSpc>
                <a:spcPct val="110000"/>
              </a:lnSpc>
              <a:spcAft>
                <a:spcPts val="600"/>
              </a:spcAft>
            </a:pPr>
            <a:r>
              <a:rPr sz="1500" b="0" i="0">
                <a:solidFill>
                  <a:srgbClr val="222B36"/>
                </a:solidFill>
                <a:latin typeface="Calibri"/>
              </a:rPr>
              <a:t>Essay choice: (a) Analyse two… [8]</a:t>
            </a:r>
          </a:p>
          <a:p>
            <a:pPr algn="l">
              <a:lnSpc>
                <a:spcPct val="110000"/>
              </a:lnSpc>
              <a:spcAft>
                <a:spcPts val="600"/>
              </a:spcAft>
            </a:pPr>
            <a:r>
              <a:rPr sz="1500" b="0" i="0">
                <a:solidFill>
                  <a:srgbClr val="222B36"/>
                </a:solidFill>
                <a:latin typeface="Calibri"/>
              </a:rPr>
              <a:t>(b) ‘…’ Evaluate this view [12]</a:t>
            </a:r>
          </a:p>
        </p:txBody>
      </p:sp>
      <p:sp>
        <p:nvSpPr>
          <p:cNvPr id="12" name="Rounded Rectangle 11"/>
          <p:cNvSpPr/>
          <p:nvPr/>
        </p:nvSpPr>
        <p:spPr>
          <a:xfrm>
            <a:off x="6172200" y="1417320"/>
            <a:ext cx="5440680" cy="2377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417320"/>
            <a:ext cx="544068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1600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Paper 2 · Business decision-making · 60 marks</a:t>
            </a:r>
          </a:p>
        </p:txBody>
      </p:sp>
      <p:sp>
        <p:nvSpPr>
          <p:cNvPr id="15" name="TextBox 14"/>
          <p:cNvSpPr txBox="1"/>
          <p:nvPr/>
        </p:nvSpPr>
        <p:spPr>
          <a:xfrm>
            <a:off x="6355080" y="2057400"/>
            <a:ext cx="5074920" cy="16459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Two cases with line numbers and tables</a:t>
            </a:r>
          </a:p>
          <a:p>
            <a:pPr algn="l">
              <a:lnSpc>
                <a:spcPct val="110000"/>
              </a:lnSpc>
              <a:spcAft>
                <a:spcPts val="600"/>
              </a:spcAft>
            </a:pPr>
            <a:r>
              <a:rPr sz="1500" b="0" i="0">
                <a:solidFill>
                  <a:srgbClr val="222B36"/>
                </a:solidFill>
                <a:latin typeface="Calibri"/>
              </a:rPr>
              <a:t>Identify [1] · Explain the term… (line x) [3]</a:t>
            </a:r>
          </a:p>
          <a:p>
            <a:pPr algn="l">
              <a:lnSpc>
                <a:spcPct val="110000"/>
              </a:lnSpc>
              <a:spcAft>
                <a:spcPts val="600"/>
              </a:spcAft>
            </a:pPr>
            <a:r>
              <a:rPr sz="1500" b="0" i="0">
                <a:solidFill>
                  <a:srgbClr val="222B36"/>
                </a:solidFill>
                <a:latin typeface="Calibri"/>
              </a:rPr>
              <a:t>Calculate [3] · Explain one… [3]</a:t>
            </a:r>
          </a:p>
          <a:p>
            <a:pPr algn="l">
              <a:lnSpc>
                <a:spcPct val="110000"/>
              </a:lnSpc>
              <a:spcAft>
                <a:spcPts val="600"/>
              </a:spcAft>
            </a:pPr>
            <a:r>
              <a:rPr sz="1500" b="0" i="0">
                <a:solidFill>
                  <a:srgbClr val="222B36"/>
                </a:solidFill>
                <a:latin typeface="Calibri"/>
              </a:rPr>
              <a:t>Analyse two… [8] · Evaluate… [12]</a:t>
            </a:r>
          </a:p>
        </p:txBody>
      </p:sp>
      <p:sp>
        <p:nvSpPr>
          <p:cNvPr id="16" name="TextBox 15"/>
          <p:cNvSpPr txBox="1"/>
          <p:nvPr/>
        </p:nvSpPr>
        <p:spPr>
          <a:xfrm>
            <a:off x="548640" y="3977639"/>
            <a:ext cx="10972800" cy="365760"/>
          </a:xfrm>
          <a:prstGeom prst="rect">
            <a:avLst/>
          </a:prstGeom>
          <a:noFill/>
        </p:spPr>
        <p:txBody>
          <a:bodyPr wrap="square" anchor="t" lIns="45720" rIns="45720">
            <a:spAutoFit/>
          </a:bodyPr>
          <a:lstStyle/>
          <a:p>
            <a:pPr algn="l">
              <a:lnSpc>
                <a:spcPct val="110000"/>
              </a:lnSpc>
              <a:spcAft>
                <a:spcPts val="600"/>
              </a:spcAft>
            </a:pPr>
            <a:r>
              <a:rPr sz="1800" b="1" i="0">
                <a:solidFill>
                  <a:srgbClr val="1F3A5F"/>
                </a:solidFill>
                <a:latin typeface="Calibri"/>
              </a:rPr>
              <a:t>Typical questions on this topic</a:t>
            </a:r>
          </a:p>
        </p:txBody>
      </p:sp>
      <p:sp>
        <p:nvSpPr>
          <p:cNvPr id="17" name="TextBox 16"/>
          <p:cNvSpPr txBox="1"/>
          <p:nvPr/>
        </p:nvSpPr>
        <p:spPr>
          <a:xfrm>
            <a:off x="548640" y="4389120"/>
            <a:ext cx="11155680" cy="2011680"/>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Define the term opportunity cost / entrepreneur / intrapreneur.  </a:t>
            </a:r>
            <a:r>
              <a:rPr sz="1450" b="1" i="0">
                <a:solidFill>
                  <a:srgbClr val="0E7C86"/>
                </a:solidFill>
                <a:latin typeface="Calibri"/>
              </a:rPr>
              <a:t>[2]</a:t>
            </a:r>
          </a:p>
          <a:p>
            <a:pPr algn="l">
              <a:lnSpc>
                <a:spcPct val="110000"/>
              </a:lnSpc>
              <a:spcAft>
                <a:spcPts val="600"/>
              </a:spcAft>
            </a:pPr>
            <a:r>
              <a:rPr sz="1450" b="0" i="0">
                <a:solidFill>
                  <a:srgbClr val="222B36"/>
                </a:solidFill>
                <a:latin typeface="Calibri"/>
              </a:rPr>
              <a:t>Explain one benefit to a business of having a business plan.  </a:t>
            </a:r>
            <a:r>
              <a:rPr sz="1450" b="1" i="0">
                <a:solidFill>
                  <a:srgbClr val="0E7C86"/>
                </a:solidFill>
                <a:latin typeface="Calibri"/>
              </a:rPr>
              <a:t>[3]</a:t>
            </a:r>
          </a:p>
          <a:p>
            <a:pPr algn="l">
              <a:lnSpc>
                <a:spcPct val="110000"/>
              </a:lnSpc>
              <a:spcAft>
                <a:spcPts val="600"/>
              </a:spcAft>
            </a:pPr>
            <a:r>
              <a:rPr sz="1450" b="0" i="0">
                <a:solidFill>
                  <a:srgbClr val="222B36"/>
                </a:solidFill>
                <a:latin typeface="Calibri"/>
              </a:rPr>
              <a:t>Analyse one way a business might fail as a consequence of lack of finance.  </a:t>
            </a:r>
            <a:r>
              <a:rPr sz="1450" b="1" i="0">
                <a:solidFill>
                  <a:srgbClr val="0E7C86"/>
                </a:solidFill>
                <a:latin typeface="Calibri"/>
              </a:rPr>
              <a:t>[5]</a:t>
            </a:r>
          </a:p>
          <a:p>
            <a:pPr algn="l">
              <a:lnSpc>
                <a:spcPct val="110000"/>
              </a:lnSpc>
              <a:spcAft>
                <a:spcPts val="600"/>
              </a:spcAft>
            </a:pPr>
            <a:r>
              <a:rPr sz="1450" b="0" i="0">
                <a:solidFill>
                  <a:srgbClr val="222B36"/>
                </a:solidFill>
                <a:latin typeface="Calibri"/>
              </a:rPr>
              <a:t>Analyse two ways business enterprise can help the development of a country.  </a:t>
            </a:r>
            <a:r>
              <a:rPr sz="1450" b="1" i="0">
                <a:solidFill>
                  <a:srgbClr val="0E7C86"/>
                </a:solidFill>
                <a:latin typeface="Calibri"/>
              </a:rPr>
              <a:t>[8]</a:t>
            </a:r>
          </a:p>
          <a:p>
            <a:pPr algn="l">
              <a:lnSpc>
                <a:spcPct val="110000"/>
              </a:lnSpc>
              <a:spcAft>
                <a:spcPts val="600"/>
              </a:spcAft>
            </a:pPr>
            <a:r>
              <a:rPr sz="1450" b="0" i="0">
                <a:solidFill>
                  <a:srgbClr val="222B36"/>
                </a:solidFill>
                <a:latin typeface="Calibri"/>
              </a:rPr>
              <a:t>‘Risk-taking is the most important quality needed by an entrepreneur…’ Evaluate this view.  </a:t>
            </a:r>
            <a:r>
              <a:rPr sz="1450" b="1" i="0">
                <a:solidFill>
                  <a:srgbClr val="0E7C86"/>
                </a:solidFill>
                <a:latin typeface="Calibri"/>
              </a:rPr>
              <a:t>[12]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LEARNING OBJECTIVES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By the end of this lecture you can…</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3</a:t>
            </a:r>
          </a:p>
        </p:txBody>
      </p:sp>
      <p:sp>
        <p:nvSpPr>
          <p:cNvPr id="8" name="Oval 7"/>
          <p:cNvSpPr/>
          <p:nvPr/>
        </p:nvSpPr>
        <p:spPr>
          <a:xfrm>
            <a:off x="548640" y="155448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1</a:t>
            </a:r>
          </a:p>
        </p:txBody>
      </p:sp>
      <p:sp>
        <p:nvSpPr>
          <p:cNvPr id="9" name="TextBox 8"/>
          <p:cNvSpPr txBox="1"/>
          <p:nvPr/>
        </p:nvSpPr>
        <p:spPr>
          <a:xfrm>
            <a:off x="1280160" y="1627632"/>
            <a:ext cx="10241280" cy="64008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Explain the purpose of business activity and the four factors of production.</a:t>
            </a:r>
          </a:p>
        </p:txBody>
      </p:sp>
      <p:sp>
        <p:nvSpPr>
          <p:cNvPr id="10" name="Oval 9"/>
          <p:cNvSpPr/>
          <p:nvPr/>
        </p:nvSpPr>
        <p:spPr>
          <a:xfrm>
            <a:off x="548640" y="233172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2</a:t>
            </a:r>
          </a:p>
        </p:txBody>
      </p:sp>
      <p:sp>
        <p:nvSpPr>
          <p:cNvPr id="11" name="TextBox 10"/>
          <p:cNvSpPr txBox="1"/>
          <p:nvPr/>
        </p:nvSpPr>
        <p:spPr>
          <a:xfrm>
            <a:off x="1280160" y="2404872"/>
            <a:ext cx="10241280" cy="64008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Calculate and explain added value, and explain scarcity, choice and opportunity cost.</a:t>
            </a:r>
          </a:p>
        </p:txBody>
      </p:sp>
      <p:sp>
        <p:nvSpPr>
          <p:cNvPr id="12" name="Oval 11"/>
          <p:cNvSpPr/>
          <p:nvPr/>
        </p:nvSpPr>
        <p:spPr>
          <a:xfrm>
            <a:off x="548640" y="310896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3</a:t>
            </a:r>
          </a:p>
        </p:txBody>
      </p:sp>
      <p:sp>
        <p:nvSpPr>
          <p:cNvPr id="13" name="TextBox 12"/>
          <p:cNvSpPr txBox="1"/>
          <p:nvPr/>
        </p:nvSpPr>
        <p:spPr>
          <a:xfrm>
            <a:off x="1280160" y="3182112"/>
            <a:ext cx="10241280" cy="64008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Analyse why businesses succeed or fail in a dynamic environment, and their geographical scope.</a:t>
            </a:r>
          </a:p>
        </p:txBody>
      </p:sp>
      <p:sp>
        <p:nvSpPr>
          <p:cNvPr id="14" name="Oval 13"/>
          <p:cNvSpPr/>
          <p:nvPr/>
        </p:nvSpPr>
        <p:spPr>
          <a:xfrm>
            <a:off x="548640" y="388620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4</a:t>
            </a:r>
          </a:p>
        </p:txBody>
      </p:sp>
      <p:sp>
        <p:nvSpPr>
          <p:cNvPr id="15" name="TextBox 14"/>
          <p:cNvSpPr txBox="1"/>
          <p:nvPr/>
        </p:nvSpPr>
        <p:spPr>
          <a:xfrm>
            <a:off x="1280160" y="3959352"/>
            <a:ext cx="10241280" cy="64008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Explain the qualities and roles of entrepreneurs and intrapreneurs, and the barriers they face.</a:t>
            </a:r>
          </a:p>
        </p:txBody>
      </p:sp>
      <p:sp>
        <p:nvSpPr>
          <p:cNvPr id="16" name="Oval 15"/>
          <p:cNvSpPr/>
          <p:nvPr/>
        </p:nvSpPr>
        <p:spPr>
          <a:xfrm>
            <a:off x="548640" y="466344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5</a:t>
            </a:r>
          </a:p>
        </p:txBody>
      </p:sp>
      <p:sp>
        <p:nvSpPr>
          <p:cNvPr id="17" name="TextBox 16"/>
          <p:cNvSpPr txBox="1"/>
          <p:nvPr/>
        </p:nvSpPr>
        <p:spPr>
          <a:xfrm>
            <a:off x="1280160" y="4736592"/>
            <a:ext cx="10241280" cy="64008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Distinguish risk from uncertainty, and explain the role of enterprise in a country’s development.</a:t>
            </a:r>
          </a:p>
        </p:txBody>
      </p:sp>
      <p:sp>
        <p:nvSpPr>
          <p:cNvPr id="18" name="Oval 17"/>
          <p:cNvSpPr/>
          <p:nvPr/>
        </p:nvSpPr>
        <p:spPr>
          <a:xfrm>
            <a:off x="548640" y="544068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6</a:t>
            </a:r>
          </a:p>
        </p:txBody>
      </p:sp>
      <p:sp>
        <p:nvSpPr>
          <p:cNvPr id="19" name="TextBox 18"/>
          <p:cNvSpPr txBox="1"/>
          <p:nvPr/>
        </p:nvSpPr>
        <p:spPr>
          <a:xfrm>
            <a:off x="1280160" y="5513832"/>
            <a:ext cx="10241280" cy="64008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Evaluate the usefulness of a business plan, using case evidence.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RETRIEVAL PRACTICE · 4 MINUTES · NO NOTES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Starter: what do you already know?</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4</a:t>
            </a:r>
          </a:p>
        </p:txBody>
      </p:sp>
      <p:sp>
        <p:nvSpPr>
          <p:cNvPr id="8" name="Rounded Rectangle 7"/>
          <p:cNvSpPr/>
          <p:nvPr/>
        </p:nvSpPr>
        <p:spPr>
          <a:xfrm>
            <a:off x="548640" y="15087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673351"/>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Q1</a:t>
            </a:r>
          </a:p>
        </p:txBody>
      </p:sp>
      <p:sp>
        <p:nvSpPr>
          <p:cNvPr id="10" name="TextBox 9"/>
          <p:cNvSpPr txBox="1"/>
          <p:nvPr/>
        </p:nvSpPr>
        <p:spPr>
          <a:xfrm>
            <a:off x="1463040" y="1673351"/>
            <a:ext cx="9875520" cy="457200"/>
          </a:xfrm>
          <a:prstGeom prst="rect">
            <a:avLst/>
          </a:prstGeom>
          <a:noFill/>
        </p:spPr>
        <p:txBody>
          <a:bodyPr wrap="square" anchor="t" lIns="45720" rIns="45720">
            <a:spAutoFit/>
          </a:bodyPr>
          <a:lstStyle/>
          <a:p>
            <a:pPr algn="l">
              <a:lnSpc>
                <a:spcPct val="110000"/>
              </a:lnSpc>
              <a:spcAft>
                <a:spcPts val="600"/>
              </a:spcAft>
            </a:pPr>
            <a:r>
              <a:rPr sz="1700" b="0" i="0">
                <a:solidFill>
                  <a:srgbClr val="222B36"/>
                </a:solidFill>
                <a:latin typeface="Calibri"/>
              </a:rPr>
              <a:t>Name the four factors of production.</a:t>
            </a:r>
          </a:p>
        </p:txBody>
      </p:sp>
      <p:sp>
        <p:nvSpPr>
          <p:cNvPr id="11" name="Rounded Rectangle 10"/>
          <p:cNvSpPr/>
          <p:nvPr/>
        </p:nvSpPr>
        <p:spPr>
          <a:xfrm>
            <a:off x="548640" y="24231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25877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Q2</a:t>
            </a:r>
          </a:p>
        </p:txBody>
      </p:sp>
      <p:sp>
        <p:nvSpPr>
          <p:cNvPr id="13" name="TextBox 12"/>
          <p:cNvSpPr txBox="1"/>
          <p:nvPr/>
        </p:nvSpPr>
        <p:spPr>
          <a:xfrm>
            <a:off x="1463040" y="2587752"/>
            <a:ext cx="9875520" cy="457200"/>
          </a:xfrm>
          <a:prstGeom prst="rect">
            <a:avLst/>
          </a:prstGeom>
          <a:noFill/>
        </p:spPr>
        <p:txBody>
          <a:bodyPr wrap="square" anchor="t" lIns="45720" rIns="45720">
            <a:spAutoFit/>
          </a:bodyPr>
          <a:lstStyle/>
          <a:p>
            <a:pPr algn="l">
              <a:lnSpc>
                <a:spcPct val="110000"/>
              </a:lnSpc>
              <a:spcAft>
                <a:spcPts val="600"/>
              </a:spcAft>
            </a:pPr>
            <a:r>
              <a:rPr sz="1700" b="0" i="0">
                <a:solidFill>
                  <a:srgbClr val="222B36"/>
                </a:solidFill>
                <a:latin typeface="Calibri"/>
              </a:rPr>
              <a:t>A café buys a cake for $2 and sells it for $5. What is the $3 called?</a:t>
            </a:r>
          </a:p>
        </p:txBody>
      </p:sp>
      <p:sp>
        <p:nvSpPr>
          <p:cNvPr id="14" name="Rounded Rectangle 13"/>
          <p:cNvSpPr/>
          <p:nvPr/>
        </p:nvSpPr>
        <p:spPr>
          <a:xfrm>
            <a:off x="548640" y="33375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5021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Q3</a:t>
            </a:r>
          </a:p>
        </p:txBody>
      </p:sp>
      <p:sp>
        <p:nvSpPr>
          <p:cNvPr id="16" name="TextBox 15"/>
          <p:cNvSpPr txBox="1"/>
          <p:nvPr/>
        </p:nvSpPr>
        <p:spPr>
          <a:xfrm>
            <a:off x="1463040" y="3502152"/>
            <a:ext cx="9875520" cy="457200"/>
          </a:xfrm>
          <a:prstGeom prst="rect">
            <a:avLst/>
          </a:prstGeom>
          <a:noFill/>
        </p:spPr>
        <p:txBody>
          <a:bodyPr wrap="square" anchor="t" lIns="45720" rIns="45720">
            <a:spAutoFit/>
          </a:bodyPr>
          <a:lstStyle/>
          <a:p>
            <a:pPr algn="l">
              <a:lnSpc>
                <a:spcPct val="110000"/>
              </a:lnSpc>
              <a:spcAft>
                <a:spcPts val="600"/>
              </a:spcAft>
            </a:pPr>
            <a:r>
              <a:rPr sz="1700" b="0" i="0">
                <a:solidFill>
                  <a:srgbClr val="222B36"/>
                </a:solidFill>
                <a:latin typeface="Calibri"/>
              </a:rPr>
              <a:t>Is the $3 the café’s profit? Why or why not?</a:t>
            </a:r>
          </a:p>
        </p:txBody>
      </p:sp>
      <p:sp>
        <p:nvSpPr>
          <p:cNvPr id="17" name="Rounded Rectangle 16"/>
          <p:cNvSpPr/>
          <p:nvPr/>
        </p:nvSpPr>
        <p:spPr>
          <a:xfrm>
            <a:off x="548640" y="42519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7240" y="44165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Q4</a:t>
            </a:r>
          </a:p>
        </p:txBody>
      </p:sp>
      <p:sp>
        <p:nvSpPr>
          <p:cNvPr id="19" name="TextBox 18"/>
          <p:cNvSpPr txBox="1"/>
          <p:nvPr/>
        </p:nvSpPr>
        <p:spPr>
          <a:xfrm>
            <a:off x="1463040" y="4416552"/>
            <a:ext cx="9875520" cy="457200"/>
          </a:xfrm>
          <a:prstGeom prst="rect">
            <a:avLst/>
          </a:prstGeom>
          <a:noFill/>
        </p:spPr>
        <p:txBody>
          <a:bodyPr wrap="square" anchor="t" lIns="45720" rIns="45720">
            <a:spAutoFit/>
          </a:bodyPr>
          <a:lstStyle/>
          <a:p>
            <a:pPr algn="l">
              <a:lnSpc>
                <a:spcPct val="110000"/>
              </a:lnSpc>
              <a:spcAft>
                <a:spcPts val="600"/>
              </a:spcAft>
            </a:pPr>
            <a:r>
              <a:rPr sz="1700" b="0" i="0">
                <a:solidFill>
                  <a:srgbClr val="222B36"/>
                </a:solidFill>
                <a:latin typeface="Calibri"/>
              </a:rPr>
              <a:t>Name one famous entrepreneur and one quality they show.</a:t>
            </a:r>
          </a:p>
        </p:txBody>
      </p:sp>
      <p:sp>
        <p:nvSpPr>
          <p:cNvPr id="20" name="Rounded Rectangle 19"/>
          <p:cNvSpPr/>
          <p:nvPr/>
        </p:nvSpPr>
        <p:spPr>
          <a:xfrm>
            <a:off x="548640" y="51663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53309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Q5</a:t>
            </a:r>
          </a:p>
        </p:txBody>
      </p:sp>
      <p:sp>
        <p:nvSpPr>
          <p:cNvPr id="22" name="TextBox 21"/>
          <p:cNvSpPr txBox="1"/>
          <p:nvPr/>
        </p:nvSpPr>
        <p:spPr>
          <a:xfrm>
            <a:off x="1463040" y="5330952"/>
            <a:ext cx="9875520" cy="457200"/>
          </a:xfrm>
          <a:prstGeom prst="rect">
            <a:avLst/>
          </a:prstGeom>
          <a:noFill/>
        </p:spPr>
        <p:txBody>
          <a:bodyPr wrap="square" anchor="t" lIns="45720" rIns="45720">
            <a:spAutoFit/>
          </a:bodyPr>
          <a:lstStyle/>
          <a:p>
            <a:pPr algn="l">
              <a:lnSpc>
                <a:spcPct val="110000"/>
              </a:lnSpc>
              <a:spcAft>
                <a:spcPts val="600"/>
              </a:spcAft>
            </a:pPr>
            <a:r>
              <a:rPr sz="1700" b="0" i="0">
                <a:solidFill>
                  <a:srgbClr val="222B36"/>
                </a:solidFill>
                <a:latin typeface="Calibri"/>
              </a:rPr>
              <a:t>You have $1000: a new laptop or a course. You choose the laptop. What is the opportunity cost?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RUNNING CASE · DATA FOR THIS LECTURE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Nexa Refill: growing fast, but is it growing well?</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5</a:t>
            </a:r>
          </a:p>
        </p:txBody>
      </p:sp>
      <p:sp>
        <p:nvSpPr>
          <p:cNvPr id="8" name="Rounded Rectangle 7"/>
          <p:cNvSpPr/>
          <p:nvPr/>
        </p:nvSpPr>
        <p:spPr>
          <a:xfrm>
            <a:off x="548640" y="1463040"/>
            <a:ext cx="5394960" cy="475488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539496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The situation</a:t>
            </a:r>
          </a:p>
        </p:txBody>
      </p:sp>
      <p:sp>
        <p:nvSpPr>
          <p:cNvPr id="11" name="TextBox 10"/>
          <p:cNvSpPr txBox="1"/>
          <p:nvPr/>
        </p:nvSpPr>
        <p:spPr>
          <a:xfrm>
            <a:off x="731520" y="2103120"/>
            <a:ext cx="5029200" cy="40233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Amina started Nexa Refill as a sole trader in Lahore.</a:t>
            </a:r>
          </a:p>
          <a:p>
            <a:pPr algn="l">
              <a:lnSpc>
                <a:spcPct val="110000"/>
              </a:lnSpc>
              <a:spcAft>
                <a:spcPts val="600"/>
              </a:spcAft>
            </a:pPr>
            <a:r>
              <a:rPr sz="1500" b="0" i="0">
                <a:solidFill>
                  <a:srgbClr val="222B36"/>
                </a:solidFill>
                <a:latin typeface="Calibri"/>
              </a:rPr>
              <a:t/>
            </a:r>
          </a:p>
          <a:p>
            <a:pPr algn="l">
              <a:lnSpc>
                <a:spcPct val="110000"/>
              </a:lnSpc>
              <a:spcAft>
                <a:spcPts val="600"/>
              </a:spcAft>
            </a:pPr>
            <a:r>
              <a:rPr sz="1500" b="0" i="0">
                <a:solidFill>
                  <a:srgbClr val="222B36"/>
                </a:solidFill>
                <a:latin typeface="Calibri"/>
              </a:rPr>
              <a:t>It sells concentrated, low-waste cleaning liquids with a refill service to households and hotels.</a:t>
            </a:r>
          </a:p>
          <a:p>
            <a:pPr algn="l">
              <a:lnSpc>
                <a:spcPct val="110000"/>
              </a:lnSpc>
              <a:spcAft>
                <a:spcPts val="600"/>
              </a:spcAft>
            </a:pPr>
            <a:r>
              <a:rPr sz="1500" b="0" i="0">
                <a:solidFill>
                  <a:srgbClr val="222B36"/>
                </a:solidFill>
                <a:latin typeface="Calibri"/>
              </a:rPr>
              <a:t/>
            </a:r>
          </a:p>
          <a:p>
            <a:pPr algn="l">
              <a:lnSpc>
                <a:spcPct val="110000"/>
              </a:lnSpc>
              <a:spcAft>
                <a:spcPts val="600"/>
              </a:spcAft>
            </a:pPr>
            <a:r>
              <a:rPr sz="1500" b="0" i="0">
                <a:solidFill>
                  <a:srgbClr val="222B36"/>
                </a:solidFill>
                <a:latin typeface="Calibri"/>
              </a:rPr>
              <a:t>She has PKR 600,000 to spend, and a hotel order that must be paid for before the hotel pays.</a:t>
            </a:r>
          </a:p>
          <a:p>
            <a:pPr algn="l">
              <a:lnSpc>
                <a:spcPct val="110000"/>
              </a:lnSpc>
              <a:spcAft>
                <a:spcPts val="600"/>
              </a:spcAft>
            </a:pPr>
            <a:r>
              <a:rPr sz="1500" b="0" i="0">
                <a:solidFill>
                  <a:srgbClr val="222B36"/>
                </a:solidFill>
                <a:latin typeface="Calibri"/>
              </a:rPr>
              <a:t/>
            </a:r>
          </a:p>
          <a:p>
            <a:pPr algn="l">
              <a:lnSpc>
                <a:spcPct val="110000"/>
              </a:lnSpc>
              <a:spcAft>
                <a:spcPts val="600"/>
              </a:spcAft>
            </a:pPr>
            <a:r>
              <a:rPr sz="1500" b="0" i="0">
                <a:solidFill>
                  <a:srgbClr val="222B36"/>
                </a:solidFill>
                <a:latin typeface="Calibri"/>
              </a:rPr>
              <a:t>What should she do with the money?</a:t>
            </a:r>
          </a:p>
        </p:txBody>
      </p:sp>
      <p:sp>
        <p:nvSpPr>
          <p:cNvPr id="12" name="Rectangle 11"/>
          <p:cNvSpPr/>
          <p:nvPr/>
        </p:nvSpPr>
        <p:spPr>
          <a:xfrm>
            <a:off x="6217920" y="1463040"/>
            <a:ext cx="2057400" cy="512064"/>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291072" y="1554480"/>
            <a:ext cx="1947672" cy="411480"/>
          </a:xfrm>
          <a:prstGeom prst="rect">
            <a:avLst/>
          </a:prstGeom>
          <a:noFill/>
        </p:spPr>
        <p:txBody>
          <a:bodyPr wrap="square" anchor="t" lIns="45720" rIns="45720">
            <a:spAutoFit/>
          </a:bodyPr>
          <a:lstStyle/>
          <a:p>
            <a:pPr algn="l">
              <a:lnSpc>
                <a:spcPct val="110000"/>
              </a:lnSpc>
              <a:spcAft>
                <a:spcPts val="600"/>
              </a:spcAft>
            </a:pPr>
            <a:r>
              <a:rPr sz="1250" b="1" i="0">
                <a:solidFill>
                  <a:srgbClr val="FFFFFF"/>
                </a:solidFill>
                <a:latin typeface="Calibri"/>
              </a:rPr>
              <a:t>Indicator</a:t>
            </a:r>
          </a:p>
        </p:txBody>
      </p:sp>
      <p:sp>
        <p:nvSpPr>
          <p:cNvPr id="14" name="Rectangle 13"/>
          <p:cNvSpPr/>
          <p:nvPr/>
        </p:nvSpPr>
        <p:spPr>
          <a:xfrm>
            <a:off x="8321040" y="1463040"/>
            <a:ext cx="1600200" cy="512064"/>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94192" y="1554480"/>
            <a:ext cx="1490472" cy="411480"/>
          </a:xfrm>
          <a:prstGeom prst="rect">
            <a:avLst/>
          </a:prstGeom>
          <a:noFill/>
        </p:spPr>
        <p:txBody>
          <a:bodyPr wrap="square" anchor="t" lIns="45720" rIns="45720">
            <a:spAutoFit/>
          </a:bodyPr>
          <a:lstStyle/>
          <a:p>
            <a:pPr algn="l">
              <a:lnSpc>
                <a:spcPct val="110000"/>
              </a:lnSpc>
              <a:spcAft>
                <a:spcPts val="600"/>
              </a:spcAft>
            </a:pPr>
            <a:r>
              <a:rPr sz="1250" b="1" i="0">
                <a:solidFill>
                  <a:srgbClr val="FFFFFF"/>
                </a:solidFill>
                <a:latin typeface="Calibri"/>
              </a:rPr>
              <a:t>Year 1</a:t>
            </a:r>
          </a:p>
        </p:txBody>
      </p:sp>
      <p:sp>
        <p:nvSpPr>
          <p:cNvPr id="16" name="Rectangle 15"/>
          <p:cNvSpPr/>
          <p:nvPr/>
        </p:nvSpPr>
        <p:spPr>
          <a:xfrm>
            <a:off x="9966960" y="1463040"/>
            <a:ext cx="1645920" cy="512064"/>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40112" y="1554480"/>
            <a:ext cx="1536192" cy="411480"/>
          </a:xfrm>
          <a:prstGeom prst="rect">
            <a:avLst/>
          </a:prstGeom>
          <a:noFill/>
        </p:spPr>
        <p:txBody>
          <a:bodyPr wrap="square" anchor="t" lIns="45720" rIns="45720">
            <a:spAutoFit/>
          </a:bodyPr>
          <a:lstStyle/>
          <a:p>
            <a:pPr algn="l">
              <a:lnSpc>
                <a:spcPct val="110000"/>
              </a:lnSpc>
              <a:spcAft>
                <a:spcPts val="600"/>
              </a:spcAft>
            </a:pPr>
            <a:r>
              <a:rPr sz="1250" b="1" i="0">
                <a:solidFill>
                  <a:srgbClr val="FFFFFF"/>
                </a:solidFill>
                <a:latin typeface="Calibri"/>
              </a:rPr>
              <a:t>Year 2</a:t>
            </a:r>
          </a:p>
        </p:txBody>
      </p:sp>
      <p:sp>
        <p:nvSpPr>
          <p:cNvPr id="18" name="Rectangle 17"/>
          <p:cNvSpPr/>
          <p:nvPr/>
        </p:nvSpPr>
        <p:spPr>
          <a:xfrm>
            <a:off x="6217920" y="2011680"/>
            <a:ext cx="205740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291072" y="2103120"/>
            <a:ext cx="1947672" cy="411480"/>
          </a:xfrm>
          <a:prstGeom prst="rect">
            <a:avLst/>
          </a:prstGeom>
          <a:noFill/>
        </p:spPr>
        <p:txBody>
          <a:bodyPr wrap="square" anchor="t" lIns="45720" rIns="45720">
            <a:spAutoFit/>
          </a:bodyPr>
          <a:lstStyle/>
          <a:p>
            <a:pPr algn="l">
              <a:lnSpc>
                <a:spcPct val="110000"/>
              </a:lnSpc>
              <a:spcAft>
                <a:spcPts val="600"/>
              </a:spcAft>
            </a:pPr>
            <a:r>
              <a:rPr sz="1250" b="1" i="0">
                <a:solidFill>
                  <a:srgbClr val="1F3A5F"/>
                </a:solidFill>
                <a:latin typeface="Calibri"/>
              </a:rPr>
              <a:t>Sales revenue</a:t>
            </a:r>
          </a:p>
        </p:txBody>
      </p:sp>
      <p:sp>
        <p:nvSpPr>
          <p:cNvPr id="20" name="Rectangle 19"/>
          <p:cNvSpPr/>
          <p:nvPr/>
        </p:nvSpPr>
        <p:spPr>
          <a:xfrm>
            <a:off x="8321040" y="2011680"/>
            <a:ext cx="160020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394192" y="2103120"/>
            <a:ext cx="1490472" cy="411480"/>
          </a:xfrm>
          <a:prstGeom prst="rect">
            <a:avLst/>
          </a:prstGeom>
          <a:noFill/>
        </p:spPr>
        <p:txBody>
          <a:bodyPr wrap="square" anchor="t" lIns="45720" rIns="45720">
            <a:spAutoFit/>
          </a:bodyPr>
          <a:lstStyle/>
          <a:p>
            <a:pPr algn="l">
              <a:lnSpc>
                <a:spcPct val="110000"/>
              </a:lnSpc>
              <a:spcAft>
                <a:spcPts val="600"/>
              </a:spcAft>
            </a:pPr>
            <a:r>
              <a:rPr sz="1250" b="0" i="0">
                <a:solidFill>
                  <a:srgbClr val="222B36"/>
                </a:solidFill>
                <a:latin typeface="Calibri"/>
              </a:rPr>
              <a:t>PKR 2.4m</a:t>
            </a:r>
          </a:p>
        </p:txBody>
      </p:sp>
      <p:sp>
        <p:nvSpPr>
          <p:cNvPr id="22" name="Rectangle 21"/>
          <p:cNvSpPr/>
          <p:nvPr/>
        </p:nvSpPr>
        <p:spPr>
          <a:xfrm>
            <a:off x="9966960" y="2011680"/>
            <a:ext cx="164592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040112" y="2103120"/>
            <a:ext cx="1536192" cy="411480"/>
          </a:xfrm>
          <a:prstGeom prst="rect">
            <a:avLst/>
          </a:prstGeom>
          <a:noFill/>
        </p:spPr>
        <p:txBody>
          <a:bodyPr wrap="square" anchor="t" lIns="45720" rIns="45720">
            <a:spAutoFit/>
          </a:bodyPr>
          <a:lstStyle/>
          <a:p>
            <a:pPr algn="l">
              <a:lnSpc>
                <a:spcPct val="110000"/>
              </a:lnSpc>
              <a:spcAft>
                <a:spcPts val="600"/>
              </a:spcAft>
            </a:pPr>
            <a:r>
              <a:rPr sz="1250" b="0" i="0">
                <a:solidFill>
                  <a:srgbClr val="222B36"/>
                </a:solidFill>
                <a:latin typeface="Calibri"/>
              </a:rPr>
              <a:t>PKR 5.1m</a:t>
            </a:r>
          </a:p>
        </p:txBody>
      </p:sp>
      <p:sp>
        <p:nvSpPr>
          <p:cNvPr id="24" name="Rectangle 23"/>
          <p:cNvSpPr/>
          <p:nvPr/>
        </p:nvSpPr>
        <p:spPr>
          <a:xfrm>
            <a:off x="6217920" y="2560320"/>
            <a:ext cx="205740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291072" y="2651760"/>
            <a:ext cx="1947672" cy="411480"/>
          </a:xfrm>
          <a:prstGeom prst="rect">
            <a:avLst/>
          </a:prstGeom>
          <a:noFill/>
        </p:spPr>
        <p:txBody>
          <a:bodyPr wrap="square" anchor="t" lIns="45720" rIns="45720">
            <a:spAutoFit/>
          </a:bodyPr>
          <a:lstStyle/>
          <a:p>
            <a:pPr algn="l">
              <a:lnSpc>
                <a:spcPct val="110000"/>
              </a:lnSpc>
              <a:spcAft>
                <a:spcPts val="600"/>
              </a:spcAft>
            </a:pPr>
            <a:r>
              <a:rPr sz="1250" b="1" i="0">
                <a:solidFill>
                  <a:srgbClr val="1F3A5F"/>
                </a:solidFill>
                <a:latin typeface="Calibri"/>
              </a:rPr>
              <a:t>Average paid workers</a:t>
            </a:r>
          </a:p>
        </p:txBody>
      </p:sp>
      <p:sp>
        <p:nvSpPr>
          <p:cNvPr id="26" name="Rectangle 25"/>
          <p:cNvSpPr/>
          <p:nvPr/>
        </p:nvSpPr>
        <p:spPr>
          <a:xfrm>
            <a:off x="8321040" y="2560320"/>
            <a:ext cx="160020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394192" y="2651760"/>
            <a:ext cx="1490472" cy="411480"/>
          </a:xfrm>
          <a:prstGeom prst="rect">
            <a:avLst/>
          </a:prstGeom>
          <a:noFill/>
        </p:spPr>
        <p:txBody>
          <a:bodyPr wrap="square" anchor="t" lIns="45720" rIns="45720">
            <a:spAutoFit/>
          </a:bodyPr>
          <a:lstStyle/>
          <a:p>
            <a:pPr algn="l">
              <a:lnSpc>
                <a:spcPct val="110000"/>
              </a:lnSpc>
              <a:spcAft>
                <a:spcPts val="600"/>
              </a:spcAft>
            </a:pPr>
            <a:r>
              <a:rPr sz="1250" b="0" i="0">
                <a:solidFill>
                  <a:srgbClr val="222B36"/>
                </a:solidFill>
                <a:latin typeface="Calibri"/>
              </a:rPr>
              <a:t>3</a:t>
            </a:r>
          </a:p>
        </p:txBody>
      </p:sp>
      <p:sp>
        <p:nvSpPr>
          <p:cNvPr id="28" name="Rectangle 27"/>
          <p:cNvSpPr/>
          <p:nvPr/>
        </p:nvSpPr>
        <p:spPr>
          <a:xfrm>
            <a:off x="9966960" y="2560320"/>
            <a:ext cx="164592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040112" y="2651760"/>
            <a:ext cx="1536192" cy="411480"/>
          </a:xfrm>
          <a:prstGeom prst="rect">
            <a:avLst/>
          </a:prstGeom>
          <a:noFill/>
        </p:spPr>
        <p:txBody>
          <a:bodyPr wrap="square" anchor="t" lIns="45720" rIns="45720">
            <a:spAutoFit/>
          </a:bodyPr>
          <a:lstStyle/>
          <a:p>
            <a:pPr algn="l">
              <a:lnSpc>
                <a:spcPct val="110000"/>
              </a:lnSpc>
              <a:spcAft>
                <a:spcPts val="600"/>
              </a:spcAft>
            </a:pPr>
            <a:r>
              <a:rPr sz="1250" b="0" i="0">
                <a:solidFill>
                  <a:srgbClr val="222B36"/>
                </a:solidFill>
                <a:latin typeface="Calibri"/>
              </a:rPr>
              <a:t>8</a:t>
            </a:r>
          </a:p>
        </p:txBody>
      </p:sp>
      <p:sp>
        <p:nvSpPr>
          <p:cNvPr id="30" name="Rectangle 29"/>
          <p:cNvSpPr/>
          <p:nvPr/>
        </p:nvSpPr>
        <p:spPr>
          <a:xfrm>
            <a:off x="6217920" y="3108960"/>
            <a:ext cx="205740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291072" y="3200400"/>
            <a:ext cx="1947672" cy="411480"/>
          </a:xfrm>
          <a:prstGeom prst="rect">
            <a:avLst/>
          </a:prstGeom>
          <a:noFill/>
        </p:spPr>
        <p:txBody>
          <a:bodyPr wrap="square" anchor="t" lIns="45720" rIns="45720">
            <a:spAutoFit/>
          </a:bodyPr>
          <a:lstStyle/>
          <a:p>
            <a:pPr algn="l">
              <a:lnSpc>
                <a:spcPct val="110000"/>
              </a:lnSpc>
              <a:spcAft>
                <a:spcPts val="600"/>
              </a:spcAft>
            </a:pPr>
            <a:r>
              <a:rPr sz="1250" b="1" i="0">
                <a:solidFill>
                  <a:srgbClr val="1F3A5F"/>
                </a:solidFill>
                <a:latin typeface="Calibri"/>
              </a:rPr>
              <a:t>Bottles refilled</a:t>
            </a:r>
          </a:p>
        </p:txBody>
      </p:sp>
      <p:sp>
        <p:nvSpPr>
          <p:cNvPr id="32" name="Rectangle 31"/>
          <p:cNvSpPr/>
          <p:nvPr/>
        </p:nvSpPr>
        <p:spPr>
          <a:xfrm>
            <a:off x="8321040" y="3108960"/>
            <a:ext cx="160020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394192" y="3200400"/>
            <a:ext cx="1490472" cy="411480"/>
          </a:xfrm>
          <a:prstGeom prst="rect">
            <a:avLst/>
          </a:prstGeom>
          <a:noFill/>
        </p:spPr>
        <p:txBody>
          <a:bodyPr wrap="square" anchor="t" lIns="45720" rIns="45720">
            <a:spAutoFit/>
          </a:bodyPr>
          <a:lstStyle/>
          <a:p>
            <a:pPr algn="l">
              <a:lnSpc>
                <a:spcPct val="110000"/>
              </a:lnSpc>
              <a:spcAft>
                <a:spcPts val="600"/>
              </a:spcAft>
            </a:pPr>
            <a:r>
              <a:rPr sz="1250" b="0" i="0">
                <a:solidFill>
                  <a:srgbClr val="222B36"/>
                </a:solidFill>
                <a:latin typeface="Calibri"/>
              </a:rPr>
              <a:t>18,000</a:t>
            </a:r>
          </a:p>
        </p:txBody>
      </p:sp>
      <p:sp>
        <p:nvSpPr>
          <p:cNvPr id="34" name="Rectangle 33"/>
          <p:cNvSpPr/>
          <p:nvPr/>
        </p:nvSpPr>
        <p:spPr>
          <a:xfrm>
            <a:off x="9966960" y="3108960"/>
            <a:ext cx="164592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0040112" y="3200400"/>
            <a:ext cx="1536192" cy="411480"/>
          </a:xfrm>
          <a:prstGeom prst="rect">
            <a:avLst/>
          </a:prstGeom>
          <a:noFill/>
        </p:spPr>
        <p:txBody>
          <a:bodyPr wrap="square" anchor="t" lIns="45720" rIns="45720">
            <a:spAutoFit/>
          </a:bodyPr>
          <a:lstStyle/>
          <a:p>
            <a:pPr algn="l">
              <a:lnSpc>
                <a:spcPct val="110000"/>
              </a:lnSpc>
              <a:spcAft>
                <a:spcPts val="600"/>
              </a:spcAft>
            </a:pPr>
            <a:r>
              <a:rPr sz="1250" b="0" i="0">
                <a:solidFill>
                  <a:srgbClr val="222B36"/>
                </a:solidFill>
                <a:latin typeface="Calibri"/>
              </a:rPr>
              <a:t>42,000</a:t>
            </a:r>
          </a:p>
        </p:txBody>
      </p:sp>
      <p:sp>
        <p:nvSpPr>
          <p:cNvPr id="36" name="Rectangle 35"/>
          <p:cNvSpPr/>
          <p:nvPr/>
        </p:nvSpPr>
        <p:spPr>
          <a:xfrm>
            <a:off x="6217920" y="3657600"/>
            <a:ext cx="205740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291072" y="3749039"/>
            <a:ext cx="1947672" cy="411480"/>
          </a:xfrm>
          <a:prstGeom prst="rect">
            <a:avLst/>
          </a:prstGeom>
          <a:noFill/>
        </p:spPr>
        <p:txBody>
          <a:bodyPr wrap="square" anchor="t" lIns="45720" rIns="45720">
            <a:spAutoFit/>
          </a:bodyPr>
          <a:lstStyle/>
          <a:p>
            <a:pPr algn="l">
              <a:lnSpc>
                <a:spcPct val="110000"/>
              </a:lnSpc>
              <a:spcAft>
                <a:spcPts val="600"/>
              </a:spcAft>
            </a:pPr>
            <a:r>
              <a:rPr sz="1250" b="1" i="0">
                <a:solidFill>
                  <a:srgbClr val="1F3A5F"/>
                </a:solidFill>
                <a:latin typeface="Calibri"/>
              </a:rPr>
              <a:t>Net profit</a:t>
            </a:r>
          </a:p>
        </p:txBody>
      </p:sp>
      <p:sp>
        <p:nvSpPr>
          <p:cNvPr id="38" name="Rectangle 37"/>
          <p:cNvSpPr/>
          <p:nvPr/>
        </p:nvSpPr>
        <p:spPr>
          <a:xfrm>
            <a:off x="8321040" y="3657600"/>
            <a:ext cx="160020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394192" y="3749039"/>
            <a:ext cx="1490472" cy="411480"/>
          </a:xfrm>
          <a:prstGeom prst="rect">
            <a:avLst/>
          </a:prstGeom>
          <a:noFill/>
        </p:spPr>
        <p:txBody>
          <a:bodyPr wrap="square" anchor="t" lIns="45720" rIns="45720">
            <a:spAutoFit/>
          </a:bodyPr>
          <a:lstStyle/>
          <a:p>
            <a:pPr algn="l">
              <a:lnSpc>
                <a:spcPct val="110000"/>
              </a:lnSpc>
              <a:spcAft>
                <a:spcPts val="600"/>
              </a:spcAft>
            </a:pPr>
            <a:r>
              <a:rPr sz="1250" b="0" i="0">
                <a:solidFill>
                  <a:srgbClr val="222B36"/>
                </a:solidFill>
                <a:latin typeface="Calibri"/>
              </a:rPr>
              <a:t>PKR 0.32m</a:t>
            </a:r>
          </a:p>
        </p:txBody>
      </p:sp>
      <p:sp>
        <p:nvSpPr>
          <p:cNvPr id="40" name="Rectangle 39"/>
          <p:cNvSpPr/>
          <p:nvPr/>
        </p:nvSpPr>
        <p:spPr>
          <a:xfrm>
            <a:off x="9966960" y="3657600"/>
            <a:ext cx="164592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10040112" y="3749039"/>
            <a:ext cx="1536192" cy="411480"/>
          </a:xfrm>
          <a:prstGeom prst="rect">
            <a:avLst/>
          </a:prstGeom>
          <a:noFill/>
        </p:spPr>
        <p:txBody>
          <a:bodyPr wrap="square" anchor="t" lIns="45720" rIns="45720">
            <a:spAutoFit/>
          </a:bodyPr>
          <a:lstStyle/>
          <a:p>
            <a:pPr algn="l">
              <a:lnSpc>
                <a:spcPct val="110000"/>
              </a:lnSpc>
              <a:spcAft>
                <a:spcPts val="600"/>
              </a:spcAft>
            </a:pPr>
            <a:r>
              <a:rPr sz="1250" b="0" i="0">
                <a:solidFill>
                  <a:srgbClr val="222B36"/>
                </a:solidFill>
                <a:latin typeface="Calibri"/>
              </a:rPr>
              <a:t>PKR 0.46m</a:t>
            </a:r>
          </a:p>
        </p:txBody>
      </p:sp>
      <p:sp>
        <p:nvSpPr>
          <p:cNvPr id="42" name="Rectangle 41"/>
          <p:cNvSpPr/>
          <p:nvPr/>
        </p:nvSpPr>
        <p:spPr>
          <a:xfrm>
            <a:off x="6217920" y="4206240"/>
            <a:ext cx="205740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6291072" y="4297679"/>
            <a:ext cx="1947672" cy="411480"/>
          </a:xfrm>
          <a:prstGeom prst="rect">
            <a:avLst/>
          </a:prstGeom>
          <a:noFill/>
        </p:spPr>
        <p:txBody>
          <a:bodyPr wrap="square" anchor="t" lIns="45720" rIns="45720">
            <a:spAutoFit/>
          </a:bodyPr>
          <a:lstStyle/>
          <a:p>
            <a:pPr algn="l">
              <a:lnSpc>
                <a:spcPct val="110000"/>
              </a:lnSpc>
              <a:spcAft>
                <a:spcPts val="600"/>
              </a:spcAft>
            </a:pPr>
            <a:r>
              <a:rPr sz="1250" b="1" i="0">
                <a:solidFill>
                  <a:srgbClr val="1F3A5F"/>
                </a:solidFill>
                <a:latin typeface="Calibri"/>
              </a:rPr>
              <a:t>Homes / hotels served</a:t>
            </a:r>
          </a:p>
        </p:txBody>
      </p:sp>
      <p:sp>
        <p:nvSpPr>
          <p:cNvPr id="44" name="Rectangle 43"/>
          <p:cNvSpPr/>
          <p:nvPr/>
        </p:nvSpPr>
        <p:spPr>
          <a:xfrm>
            <a:off x="8321040" y="4206240"/>
            <a:ext cx="160020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8394192" y="4297679"/>
            <a:ext cx="1490472" cy="411480"/>
          </a:xfrm>
          <a:prstGeom prst="rect">
            <a:avLst/>
          </a:prstGeom>
          <a:noFill/>
        </p:spPr>
        <p:txBody>
          <a:bodyPr wrap="square" anchor="t" lIns="45720" rIns="45720">
            <a:spAutoFit/>
          </a:bodyPr>
          <a:lstStyle/>
          <a:p>
            <a:pPr algn="l">
              <a:lnSpc>
                <a:spcPct val="110000"/>
              </a:lnSpc>
              <a:spcAft>
                <a:spcPts val="600"/>
              </a:spcAft>
            </a:pPr>
            <a:r>
              <a:rPr sz="1250" b="0" i="0">
                <a:solidFill>
                  <a:srgbClr val="222B36"/>
                </a:solidFill>
                <a:latin typeface="Calibri"/>
              </a:rPr>
              <a:t>410 / 1</a:t>
            </a:r>
          </a:p>
        </p:txBody>
      </p:sp>
      <p:sp>
        <p:nvSpPr>
          <p:cNvPr id="46" name="Rectangle 45"/>
          <p:cNvSpPr/>
          <p:nvPr/>
        </p:nvSpPr>
        <p:spPr>
          <a:xfrm>
            <a:off x="9966960" y="4206240"/>
            <a:ext cx="1645920" cy="512064"/>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10040112" y="4297679"/>
            <a:ext cx="1536192" cy="411480"/>
          </a:xfrm>
          <a:prstGeom prst="rect">
            <a:avLst/>
          </a:prstGeom>
          <a:noFill/>
        </p:spPr>
        <p:txBody>
          <a:bodyPr wrap="square" anchor="t" lIns="45720" rIns="45720">
            <a:spAutoFit/>
          </a:bodyPr>
          <a:lstStyle/>
          <a:p>
            <a:pPr algn="l">
              <a:lnSpc>
                <a:spcPct val="110000"/>
              </a:lnSpc>
              <a:spcAft>
                <a:spcPts val="600"/>
              </a:spcAft>
            </a:pPr>
            <a:r>
              <a:rPr sz="1250" b="0" i="0">
                <a:solidFill>
                  <a:srgbClr val="222B36"/>
                </a:solidFill>
                <a:latin typeface="Calibri"/>
              </a:rPr>
              <a:t>760 / 2</a:t>
            </a:r>
          </a:p>
        </p:txBody>
      </p:sp>
      <p:sp>
        <p:nvSpPr>
          <p:cNvPr id="48" name="Rectangle 47"/>
          <p:cNvSpPr/>
          <p:nvPr/>
        </p:nvSpPr>
        <p:spPr>
          <a:xfrm>
            <a:off x="6217920" y="4754879"/>
            <a:ext cx="205740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6291072" y="4846319"/>
            <a:ext cx="1947672" cy="411480"/>
          </a:xfrm>
          <a:prstGeom prst="rect">
            <a:avLst/>
          </a:prstGeom>
          <a:noFill/>
        </p:spPr>
        <p:txBody>
          <a:bodyPr wrap="square" anchor="t" lIns="45720" rIns="45720">
            <a:spAutoFit/>
          </a:bodyPr>
          <a:lstStyle/>
          <a:p>
            <a:pPr algn="l">
              <a:lnSpc>
                <a:spcPct val="110000"/>
              </a:lnSpc>
              <a:spcAft>
                <a:spcPts val="600"/>
              </a:spcAft>
            </a:pPr>
            <a:r>
              <a:rPr sz="1250" b="1" i="0">
                <a:solidFill>
                  <a:srgbClr val="1F3A5F"/>
                </a:solidFill>
                <a:latin typeface="Calibri"/>
              </a:rPr>
              <a:t>Owner’s capital</a:t>
            </a:r>
          </a:p>
        </p:txBody>
      </p:sp>
      <p:sp>
        <p:nvSpPr>
          <p:cNvPr id="50" name="Rectangle 49"/>
          <p:cNvSpPr/>
          <p:nvPr/>
        </p:nvSpPr>
        <p:spPr>
          <a:xfrm>
            <a:off x="8321040" y="4754879"/>
            <a:ext cx="160020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8394192" y="4846319"/>
            <a:ext cx="1490472" cy="411480"/>
          </a:xfrm>
          <a:prstGeom prst="rect">
            <a:avLst/>
          </a:prstGeom>
          <a:noFill/>
        </p:spPr>
        <p:txBody>
          <a:bodyPr wrap="square" anchor="t" lIns="45720" rIns="45720">
            <a:spAutoFit/>
          </a:bodyPr>
          <a:lstStyle/>
          <a:p>
            <a:pPr algn="l">
              <a:lnSpc>
                <a:spcPct val="110000"/>
              </a:lnSpc>
              <a:spcAft>
                <a:spcPts val="600"/>
              </a:spcAft>
            </a:pPr>
            <a:r>
              <a:rPr sz="1250" b="0" i="0">
                <a:solidFill>
                  <a:srgbClr val="222B36"/>
                </a:solidFill>
                <a:latin typeface="Calibri"/>
              </a:rPr>
              <a:t>PKR 1.1m</a:t>
            </a:r>
          </a:p>
        </p:txBody>
      </p:sp>
      <p:sp>
        <p:nvSpPr>
          <p:cNvPr id="52" name="Rectangle 51"/>
          <p:cNvSpPr/>
          <p:nvPr/>
        </p:nvSpPr>
        <p:spPr>
          <a:xfrm>
            <a:off x="9966960" y="4754879"/>
            <a:ext cx="164592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10040112" y="4846319"/>
            <a:ext cx="1536192" cy="411480"/>
          </a:xfrm>
          <a:prstGeom prst="rect">
            <a:avLst/>
          </a:prstGeom>
          <a:noFill/>
        </p:spPr>
        <p:txBody>
          <a:bodyPr wrap="square" anchor="t" lIns="45720" rIns="45720">
            <a:spAutoFit/>
          </a:bodyPr>
          <a:lstStyle/>
          <a:p>
            <a:pPr algn="l">
              <a:lnSpc>
                <a:spcPct val="110000"/>
              </a:lnSpc>
              <a:spcAft>
                <a:spcPts val="600"/>
              </a:spcAft>
            </a:pPr>
            <a:r>
              <a:rPr sz="1250" b="0" i="0">
                <a:solidFill>
                  <a:srgbClr val="222B36"/>
                </a:solidFill>
                <a:latin typeface="Calibri"/>
              </a:rPr>
              <a:t>PKR 1.1m</a:t>
            </a:r>
          </a:p>
        </p:txBody>
      </p:sp>
      <p:sp>
        <p:nvSpPr>
          <p:cNvPr id="54" name="TextBox 53"/>
          <p:cNvSpPr txBox="1"/>
          <p:nvPr/>
        </p:nvSpPr>
        <p:spPr>
          <a:xfrm>
            <a:off x="6217920" y="5440680"/>
            <a:ext cx="5394960" cy="731520"/>
          </a:xfrm>
          <a:prstGeom prst="rect">
            <a:avLst/>
          </a:prstGeom>
          <a:noFill/>
        </p:spPr>
        <p:txBody>
          <a:bodyPr wrap="square" anchor="t" lIns="45720" rIns="45720">
            <a:spAutoFit/>
          </a:bodyPr>
          <a:lstStyle/>
          <a:p>
            <a:pPr algn="l">
              <a:lnSpc>
                <a:spcPct val="110000"/>
              </a:lnSpc>
              <a:spcAft>
                <a:spcPts val="600"/>
              </a:spcAft>
            </a:pPr>
            <a:r>
              <a:rPr sz="1500" b="1" i="0">
                <a:solidFill>
                  <a:srgbClr val="0E7C86"/>
                </a:solidFill>
                <a:latin typeface="Calibri"/>
              </a:rPr>
              <a:t>Revenue more than doubled. Did profit? Did the owner’s capital?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RUNNING CASE · READ THIS FIRST</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Case brief: Nexa Refill</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6</a:t>
            </a:r>
          </a:p>
        </p:txBody>
      </p:sp>
      <p:sp>
        <p:nvSpPr>
          <p:cNvPr id="8" name="TextBox 7"/>
          <p:cNvSpPr txBox="1"/>
          <p:nvPr/>
        </p:nvSpPr>
        <p:spPr>
          <a:xfrm>
            <a:off x="548640" y="1417320"/>
            <a:ext cx="11064240" cy="4846320"/>
          </a:xfrm>
          <a:prstGeom prst="rect">
            <a:avLst/>
          </a:prstGeom>
          <a:noFill/>
        </p:spPr>
        <p:txBody>
          <a:bodyPr wrap="square" anchor="t" lIns="45720" rIns="45720">
            <a:spAutoFit/>
          </a:bodyPr>
          <a:lstStyle/>
          <a:p>
            <a:pPr algn="l">
              <a:lnSpc>
                <a:spcPct val="115000"/>
              </a:lnSpc>
              <a:spcAft>
                <a:spcPts val="600"/>
              </a:spcAft>
            </a:pPr>
            <a:r>
              <a:rPr sz="1600" b="0" i="0">
                <a:solidFill>
                  <a:srgbClr val="222B36"/>
                </a:solidFill>
                <a:latin typeface="Calibri"/>
              </a:rPr>
              <a:t>Amina founded Nexa Refill in Lahore with PKR 1.1m of her own savings. Nexa mixes concentrated cleaning liquids, fills reusable bottles and runs a refill and collection service for households and hotels.</a:t>
            </a:r>
          </a:p>
          <a:p>
            <a:pPr algn="l">
              <a:lnSpc>
                <a:spcPct val="115000"/>
              </a:lnSpc>
              <a:spcAft>
                <a:spcPts val="600"/>
              </a:spcAft>
            </a:pPr>
            <a:r>
              <a:rPr sz="1600" b="0" i="0">
                <a:solidFill>
                  <a:srgbClr val="222B36"/>
                </a:solidFill>
                <a:latin typeface="Calibri"/>
              </a:rPr>
              <a:t>Each 500 ml refill sells for PKR 480. Bought-in ingredients and the cap cost PKR 170. Labour and delivery (PKR 95), selling charges (PKR 55) and overheads (PKR 80) take most of the rest.</a:t>
            </a:r>
          </a:p>
          <a:p>
            <a:pPr algn="l">
              <a:lnSpc>
                <a:spcPct val="115000"/>
              </a:lnSpc>
              <a:spcAft>
                <a:spcPts val="600"/>
              </a:spcAft>
            </a:pPr>
            <a:r>
              <a:rPr sz="1600" b="0" i="0">
                <a:solidFill>
                  <a:srgbClr val="222B36"/>
                </a:solidFill>
                <a:latin typeface="Calibri"/>
              </a:rPr>
              <a:t>A hotel wants an order that needs PKR 700,000 of ingredients and bottles. The hotel pays 45 days after delivery. A customer-service worker has designed a returnable hotel dispenser and wants to test it.</a:t>
            </a:r>
          </a:p>
          <a:p>
            <a:pPr algn="l">
              <a:lnSpc>
                <a:spcPct val="115000"/>
              </a:lnSpc>
              <a:spcAft>
                <a:spcPts val="600"/>
              </a:spcAft>
            </a:pPr>
            <a:r>
              <a:rPr sz="1600" b="0" i="0">
                <a:solidFill>
                  <a:srgbClr val="222B36"/>
                </a:solidFill>
                <a:latin typeface="Calibri"/>
              </a:rPr>
              <a:t>Amina has PKR 600,000. She can buy a second mixing tank, hire a hotel sales team, fund the dispenser trial, or keep the money as a cash reserve. Her bank wants a business plan before it lends anything more.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1 · SYLLABUS 1.1.1</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Business activity and the factors of production</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7</a:t>
            </a:r>
          </a:p>
        </p:txBody>
      </p:sp>
      <p:sp>
        <p:nvSpPr>
          <p:cNvPr id="8" name="Rounded Rectangle 7"/>
          <p:cNvSpPr/>
          <p:nvPr/>
        </p:nvSpPr>
        <p:spPr>
          <a:xfrm>
            <a:off x="548640" y="1417320"/>
            <a:ext cx="11064240" cy="7315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481328"/>
            <a:ext cx="10607040" cy="64008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Business activity  </a:t>
            </a:r>
            <a:r>
              <a:rPr sz="1700" b="0" i="0">
                <a:solidFill>
                  <a:srgbClr val="222B36"/>
                </a:solidFill>
                <a:latin typeface="Calibri"/>
              </a:rPr>
              <a:t>the organised use of resources to produce goods and services that satisfy needs and wants.</a:t>
            </a:r>
          </a:p>
        </p:txBody>
      </p:sp>
      <p:sp>
        <p:nvSpPr>
          <p:cNvPr id="10" name="Rounded Rectangle 9"/>
          <p:cNvSpPr/>
          <p:nvPr/>
        </p:nvSpPr>
        <p:spPr>
          <a:xfrm>
            <a:off x="548640" y="2377440"/>
            <a:ext cx="2606040" cy="173736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Land</a:t>
            </a:r>
          </a:p>
          <a:p>
            <a:pPr algn="ctr"/>
            <a:r>
              <a:rPr sz="1300" b="0">
                <a:solidFill>
                  <a:srgbClr val="FFFFFF"/>
                </a:solidFill>
                <a:latin typeface="Calibri"/>
              </a:rPr>
              <a:t>natural resources and sites: water, the premises site</a:t>
            </a:r>
          </a:p>
        </p:txBody>
      </p:sp>
      <p:sp>
        <p:nvSpPr>
          <p:cNvPr id="11" name="Rounded Rectangle 10"/>
          <p:cNvSpPr/>
          <p:nvPr/>
        </p:nvSpPr>
        <p:spPr>
          <a:xfrm>
            <a:off x="3383280" y="2377440"/>
            <a:ext cx="2606040" cy="1737360"/>
          </a:xfrm>
          <a:prstGeom prst="roundRect">
            <a:avLst>
              <a:gd name="adj" fmla="val 1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Labour</a:t>
            </a:r>
          </a:p>
          <a:p>
            <a:pPr algn="ctr"/>
            <a:r>
              <a:rPr sz="1300" b="0">
                <a:solidFill>
                  <a:srgbClr val="FFFFFF"/>
                </a:solidFill>
                <a:latin typeface="Calibri"/>
              </a:rPr>
              <a:t>effort and skills: mixers, drivers, sales staff</a:t>
            </a:r>
          </a:p>
        </p:txBody>
      </p:sp>
      <p:sp>
        <p:nvSpPr>
          <p:cNvPr id="12" name="Rounded Rectangle 11"/>
          <p:cNvSpPr/>
          <p:nvPr/>
        </p:nvSpPr>
        <p:spPr>
          <a:xfrm>
            <a:off x="6217920" y="2377440"/>
            <a:ext cx="2606040" cy="1737360"/>
          </a:xfrm>
          <a:prstGeom prst="roundRect">
            <a:avLst>
              <a:gd name="adj" fmla="val 10000"/>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Capital</a:t>
            </a:r>
          </a:p>
          <a:p>
            <a:pPr algn="ctr"/>
            <a:r>
              <a:rPr sz="1300" b="0">
                <a:solidFill>
                  <a:srgbClr val="FFFFFF"/>
                </a:solidFill>
                <a:latin typeface="Calibri"/>
              </a:rPr>
              <a:t>man-made resources: tanks, scales, bicycle, laptop (not money)</a:t>
            </a:r>
          </a:p>
        </p:txBody>
      </p:sp>
      <p:sp>
        <p:nvSpPr>
          <p:cNvPr id="13" name="Rounded Rectangle 12"/>
          <p:cNvSpPr/>
          <p:nvPr/>
        </p:nvSpPr>
        <p:spPr>
          <a:xfrm>
            <a:off x="9052560" y="2377440"/>
            <a:ext cx="2606040" cy="1737360"/>
          </a:xfrm>
          <a:prstGeom prst="roundRect">
            <a:avLst>
              <a:gd name="adj" fmla="val 1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Enterprise</a:t>
            </a:r>
          </a:p>
          <a:p>
            <a:pPr algn="ctr"/>
            <a:r>
              <a:rPr sz="1300" b="0">
                <a:solidFill>
                  <a:srgbClr val="FFFFFF"/>
                </a:solidFill>
                <a:latin typeface="Calibri"/>
              </a:rPr>
              <a:t>organising the other three and taking the risk: Amina</a:t>
            </a:r>
          </a:p>
        </p:txBody>
      </p:sp>
      <p:sp>
        <p:nvSpPr>
          <p:cNvPr id="14" name="Rounded Rectangle 13"/>
          <p:cNvSpPr/>
          <p:nvPr/>
        </p:nvSpPr>
        <p:spPr>
          <a:xfrm>
            <a:off x="548640" y="4389120"/>
            <a:ext cx="11064240" cy="173736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60" y="4462272"/>
            <a:ext cx="10607040" cy="1645919"/>
          </a:xfrm>
          <a:prstGeom prst="rect">
            <a:avLst/>
          </a:prstGeom>
          <a:noFill/>
        </p:spPr>
        <p:txBody>
          <a:bodyPr wrap="square" anchor="t" lIns="45720" rIns="45720">
            <a:spAutoFit/>
          </a:bodyPr>
          <a:lstStyle/>
          <a:p>
            <a:pPr algn="l">
              <a:lnSpc>
                <a:spcPct val="110000"/>
              </a:lnSpc>
              <a:spcAft>
                <a:spcPts val="600"/>
              </a:spcAft>
            </a:pPr>
            <a:r>
              <a:rPr sz="1500" b="1" i="0">
                <a:solidFill>
                  <a:srgbClr val="E0A526"/>
                </a:solidFill>
                <a:latin typeface="Calibri"/>
              </a:rPr>
              <a:t>Purpose: </a:t>
            </a:r>
            <a:r>
              <a:rPr sz="1500" b="0" i="0">
                <a:solidFill>
                  <a:srgbClr val="FFFFFF"/>
                </a:solidFill>
                <a:latin typeface="Calibri"/>
              </a:rPr>
              <a:t>satisfy wants and earn a reward. Profit pays owners and funds growth, but a business may also aim for survival, growth or social and environmental goals. Nexa’s purpose: convenient cleaning with fewer single-use bottles, at a profit.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1 · SYLLABUS 1.1.1</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Added value is not profit</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8</a:t>
            </a:r>
          </a:p>
        </p:txBody>
      </p:sp>
      <p:sp>
        <p:nvSpPr>
          <p:cNvPr id="8" name="Rounded Rectangle 7"/>
          <p:cNvSpPr/>
          <p:nvPr/>
        </p:nvSpPr>
        <p:spPr>
          <a:xfrm>
            <a:off x="548640" y="1417320"/>
            <a:ext cx="11064240" cy="7315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481328"/>
            <a:ext cx="10607040" cy="64008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Added value  </a:t>
            </a:r>
            <a:r>
              <a:rPr sz="1700" b="0" i="0">
                <a:solidFill>
                  <a:srgbClr val="222B36"/>
                </a:solidFill>
                <a:latin typeface="Calibri"/>
              </a:rPr>
              <a:t>selling price − cost of bought-in materials and components.</a:t>
            </a:r>
          </a:p>
        </p:txBody>
      </p:sp>
      <p:sp>
        <p:nvSpPr>
          <p:cNvPr id="10" name="Rectangle 9"/>
          <p:cNvSpPr/>
          <p:nvPr/>
        </p:nvSpPr>
        <p:spPr>
          <a:xfrm>
            <a:off x="548640" y="2377440"/>
            <a:ext cx="2651760" cy="5303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58368" y="2468880"/>
            <a:ext cx="2468879" cy="41148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Measure</a:t>
            </a:r>
          </a:p>
        </p:txBody>
      </p:sp>
      <p:sp>
        <p:nvSpPr>
          <p:cNvPr id="12" name="Rectangle 11"/>
          <p:cNvSpPr/>
          <p:nvPr/>
        </p:nvSpPr>
        <p:spPr>
          <a:xfrm>
            <a:off x="3291840" y="2377440"/>
            <a:ext cx="4480560" cy="5303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401568" y="2468880"/>
            <a:ext cx="4297680" cy="41148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Nexa calculation</a:t>
            </a:r>
          </a:p>
        </p:txBody>
      </p:sp>
      <p:sp>
        <p:nvSpPr>
          <p:cNvPr id="14" name="Rectangle 13"/>
          <p:cNvSpPr/>
          <p:nvPr/>
        </p:nvSpPr>
        <p:spPr>
          <a:xfrm>
            <a:off x="7863840" y="2377440"/>
            <a:ext cx="3749039" cy="5303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73567" y="2468880"/>
            <a:ext cx="3566159" cy="41148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Result</a:t>
            </a:r>
          </a:p>
        </p:txBody>
      </p:sp>
      <p:sp>
        <p:nvSpPr>
          <p:cNvPr id="16" name="Rectangle 15"/>
          <p:cNvSpPr/>
          <p:nvPr/>
        </p:nvSpPr>
        <p:spPr>
          <a:xfrm>
            <a:off x="548640" y="2944368"/>
            <a:ext cx="2651760" cy="530352"/>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58368" y="3035808"/>
            <a:ext cx="2468879" cy="41148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Added value</a:t>
            </a:r>
          </a:p>
        </p:txBody>
      </p:sp>
      <p:sp>
        <p:nvSpPr>
          <p:cNvPr id="18" name="Rectangle 17"/>
          <p:cNvSpPr/>
          <p:nvPr/>
        </p:nvSpPr>
        <p:spPr>
          <a:xfrm>
            <a:off x="3291840" y="2944368"/>
            <a:ext cx="4480560" cy="530352"/>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401568" y="3035808"/>
            <a:ext cx="4297680" cy="41148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480 − 170</a:t>
            </a:r>
          </a:p>
        </p:txBody>
      </p:sp>
      <p:sp>
        <p:nvSpPr>
          <p:cNvPr id="20" name="Rectangle 19"/>
          <p:cNvSpPr/>
          <p:nvPr/>
        </p:nvSpPr>
        <p:spPr>
          <a:xfrm>
            <a:off x="7863840" y="2944368"/>
            <a:ext cx="3749039" cy="530352"/>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973567" y="3035808"/>
            <a:ext cx="3566159" cy="41148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PKR 310</a:t>
            </a:r>
          </a:p>
        </p:txBody>
      </p:sp>
      <p:sp>
        <p:nvSpPr>
          <p:cNvPr id="22" name="Rectangle 21"/>
          <p:cNvSpPr/>
          <p:nvPr/>
        </p:nvSpPr>
        <p:spPr>
          <a:xfrm>
            <a:off x="548640" y="3511296"/>
            <a:ext cx="2651760" cy="5303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58368" y="3602736"/>
            <a:ext cx="2468879" cy="41148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Profit before tax</a:t>
            </a:r>
          </a:p>
        </p:txBody>
      </p:sp>
      <p:sp>
        <p:nvSpPr>
          <p:cNvPr id="24" name="Rectangle 23"/>
          <p:cNvSpPr/>
          <p:nvPr/>
        </p:nvSpPr>
        <p:spPr>
          <a:xfrm>
            <a:off x="3291840" y="3511296"/>
            <a:ext cx="4480560" cy="5303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3401568" y="3602736"/>
            <a:ext cx="4297680" cy="41148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480 − (170 + 95 + 55 + 80)</a:t>
            </a:r>
          </a:p>
        </p:txBody>
      </p:sp>
      <p:sp>
        <p:nvSpPr>
          <p:cNvPr id="26" name="Rectangle 25"/>
          <p:cNvSpPr/>
          <p:nvPr/>
        </p:nvSpPr>
        <p:spPr>
          <a:xfrm>
            <a:off x="7863840" y="3511296"/>
            <a:ext cx="3749039" cy="5303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973567" y="3602736"/>
            <a:ext cx="3566159" cy="41148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PKR 80</a:t>
            </a:r>
          </a:p>
        </p:txBody>
      </p:sp>
      <p:sp>
        <p:nvSpPr>
          <p:cNvPr id="28" name="Rectangle 27"/>
          <p:cNvSpPr/>
          <p:nvPr/>
        </p:nvSpPr>
        <p:spPr>
          <a:xfrm>
            <a:off x="548640" y="4078224"/>
            <a:ext cx="2651760" cy="530352"/>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58368" y="4169663"/>
            <a:ext cx="2468879" cy="41148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Difference</a:t>
            </a:r>
          </a:p>
        </p:txBody>
      </p:sp>
      <p:sp>
        <p:nvSpPr>
          <p:cNvPr id="30" name="Rectangle 29"/>
          <p:cNvSpPr/>
          <p:nvPr/>
        </p:nvSpPr>
        <p:spPr>
          <a:xfrm>
            <a:off x="3291840" y="4078224"/>
            <a:ext cx="4480560" cy="530352"/>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401568" y="4169663"/>
            <a:ext cx="4297680" cy="41148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labour, selling, overheads</a:t>
            </a:r>
          </a:p>
        </p:txBody>
      </p:sp>
      <p:sp>
        <p:nvSpPr>
          <p:cNvPr id="32" name="Rectangle 31"/>
          <p:cNvSpPr/>
          <p:nvPr/>
        </p:nvSpPr>
        <p:spPr>
          <a:xfrm>
            <a:off x="7863840" y="4078224"/>
            <a:ext cx="3749039" cy="530352"/>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973567" y="4169663"/>
            <a:ext cx="3566159" cy="41148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PKR 230</a:t>
            </a:r>
          </a:p>
        </p:txBody>
      </p:sp>
      <p:sp>
        <p:nvSpPr>
          <p:cNvPr id="34" name="Rounded Rectangle 33"/>
          <p:cNvSpPr/>
          <p:nvPr/>
        </p:nvSpPr>
        <p:spPr>
          <a:xfrm>
            <a:off x="548640" y="4754880"/>
            <a:ext cx="11064240" cy="14630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548640" y="4754880"/>
            <a:ext cx="1106424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31520" y="4937760"/>
            <a:ext cx="1069848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How to add value</a:t>
            </a:r>
          </a:p>
        </p:txBody>
      </p:sp>
      <p:sp>
        <p:nvSpPr>
          <p:cNvPr id="37" name="TextBox 36"/>
          <p:cNvSpPr txBox="1"/>
          <p:nvPr/>
        </p:nvSpPr>
        <p:spPr>
          <a:xfrm>
            <a:off x="731520" y="5394960"/>
            <a:ext cx="10698480" cy="731520"/>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Branding · design · convenience · quality · speed · customisation · packaging · service. Nexa: reusable bottles, hotel-sized deliveries, a collection system. Customers must value the feature enough to pay for it.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1 · SYLLABUS 1.1.1</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Scarcity, choice and opportunity cost</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9</a:t>
            </a:r>
          </a:p>
        </p:txBody>
      </p:sp>
      <p:sp>
        <p:nvSpPr>
          <p:cNvPr id="8" name="Rounded Rectangle 7"/>
          <p:cNvSpPr/>
          <p:nvPr/>
        </p:nvSpPr>
        <p:spPr>
          <a:xfrm>
            <a:off x="548640" y="1417320"/>
            <a:ext cx="11064240" cy="7315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481328"/>
            <a:ext cx="10607040" cy="64008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Opportunity cost  </a:t>
            </a:r>
            <a:r>
              <a:rPr sz="1700" b="0" i="0">
                <a:solidFill>
                  <a:srgbClr val="222B36"/>
                </a:solidFill>
                <a:latin typeface="Calibri"/>
              </a:rPr>
              <a:t>the benefit of the next best alternative given up when a choice is made.</a:t>
            </a:r>
          </a:p>
        </p:txBody>
      </p:sp>
      <p:sp>
        <p:nvSpPr>
          <p:cNvPr id="10" name="Rounded Rectangle 9"/>
          <p:cNvSpPr/>
          <p:nvPr/>
        </p:nvSpPr>
        <p:spPr>
          <a:xfrm>
            <a:off x="548640" y="2377440"/>
            <a:ext cx="2606040" cy="137160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Mixing tank</a:t>
            </a:r>
          </a:p>
          <a:p>
            <a:pPr algn="ctr"/>
            <a:r>
              <a:rPr sz="1300" b="0">
                <a:solidFill>
                  <a:srgbClr val="FFFFFF"/>
                </a:solidFill>
                <a:latin typeface="Calibri"/>
              </a:rPr>
              <a:t>more reliable output</a:t>
            </a:r>
          </a:p>
        </p:txBody>
      </p:sp>
      <p:sp>
        <p:nvSpPr>
          <p:cNvPr id="11" name="Rounded Rectangle 10"/>
          <p:cNvSpPr/>
          <p:nvPr/>
        </p:nvSpPr>
        <p:spPr>
          <a:xfrm>
            <a:off x="3383280" y="2377440"/>
            <a:ext cx="2606040" cy="1371600"/>
          </a:xfrm>
          <a:prstGeom prst="roundRect">
            <a:avLst>
              <a:gd name="adj" fmla="val 1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Hotel sales team</a:t>
            </a:r>
          </a:p>
          <a:p>
            <a:pPr algn="ctr"/>
            <a:r>
              <a:rPr sz="1300" b="0">
                <a:solidFill>
                  <a:srgbClr val="FFFFFF"/>
                </a:solidFill>
                <a:latin typeface="Calibri"/>
              </a:rPr>
              <a:t>more hotel customers</a:t>
            </a:r>
          </a:p>
        </p:txBody>
      </p:sp>
      <p:sp>
        <p:nvSpPr>
          <p:cNvPr id="12" name="Rounded Rectangle 11"/>
          <p:cNvSpPr/>
          <p:nvPr/>
        </p:nvSpPr>
        <p:spPr>
          <a:xfrm>
            <a:off x="6217920" y="2377440"/>
            <a:ext cx="2606040" cy="1371600"/>
          </a:xfrm>
          <a:prstGeom prst="roundRect">
            <a:avLst>
              <a:gd name="adj" fmla="val 10000"/>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Dispenser trial</a:t>
            </a:r>
          </a:p>
          <a:p>
            <a:pPr algn="ctr"/>
            <a:r>
              <a:rPr sz="1300" b="0">
                <a:solidFill>
                  <a:srgbClr val="FFFFFF"/>
                </a:solidFill>
                <a:latin typeface="Calibri"/>
              </a:rPr>
              <a:t>an innovation</a:t>
            </a:r>
          </a:p>
        </p:txBody>
      </p:sp>
      <p:sp>
        <p:nvSpPr>
          <p:cNvPr id="13" name="Rounded Rectangle 12"/>
          <p:cNvSpPr/>
          <p:nvPr/>
        </p:nvSpPr>
        <p:spPr>
          <a:xfrm>
            <a:off x="9052560" y="2377440"/>
            <a:ext cx="2606040" cy="1371600"/>
          </a:xfrm>
          <a:prstGeom prst="roundRect">
            <a:avLst>
              <a:gd name="adj" fmla="val 10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Cash reserve</a:t>
            </a:r>
          </a:p>
          <a:p>
            <a:pPr algn="ctr"/>
            <a:r>
              <a:rPr sz="1300" b="0">
                <a:solidFill>
                  <a:srgbClr val="FFFFFF"/>
                </a:solidFill>
                <a:latin typeface="Calibri"/>
              </a:rPr>
              <a:t>pays bills while the hotel delays</a:t>
            </a:r>
          </a:p>
        </p:txBody>
      </p:sp>
      <p:sp>
        <p:nvSpPr>
          <p:cNvPr id="14" name="Rounded Rectangle 13"/>
          <p:cNvSpPr/>
          <p:nvPr/>
        </p:nvSpPr>
        <p:spPr>
          <a:xfrm>
            <a:off x="548640" y="3977639"/>
            <a:ext cx="11064240" cy="105156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977639"/>
            <a:ext cx="1106424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1520" y="4160520"/>
            <a:ext cx="1069848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Scarcity forces choice</a:t>
            </a:r>
          </a:p>
        </p:txBody>
      </p:sp>
      <p:sp>
        <p:nvSpPr>
          <p:cNvPr id="17" name="TextBox 16"/>
          <p:cNvSpPr txBox="1"/>
          <p:nvPr/>
        </p:nvSpPr>
        <p:spPr>
          <a:xfrm>
            <a:off x="731520" y="4617720"/>
            <a:ext cx="10698480" cy="320039"/>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Wants are unlimited, resources are limited. Nexa’s PKR 600,000 can only be spent once.</a:t>
            </a:r>
          </a:p>
        </p:txBody>
      </p:sp>
      <p:sp>
        <p:nvSpPr>
          <p:cNvPr id="18" name="Rounded Rectangle 17"/>
          <p:cNvSpPr/>
          <p:nvPr/>
        </p:nvSpPr>
        <p:spPr>
          <a:xfrm>
            <a:off x="548640" y="5212080"/>
            <a:ext cx="11064240" cy="100584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85232"/>
            <a:ext cx="10607040" cy="914400"/>
          </a:xfrm>
          <a:prstGeom prst="rect">
            <a:avLst/>
          </a:prstGeom>
          <a:noFill/>
        </p:spPr>
        <p:txBody>
          <a:bodyPr wrap="square" anchor="t" lIns="45720" rIns="45720">
            <a:spAutoFit/>
          </a:bodyPr>
          <a:lstStyle/>
          <a:p>
            <a:pPr algn="l">
              <a:lnSpc>
                <a:spcPct val="110000"/>
              </a:lnSpc>
              <a:spcAft>
                <a:spcPts val="600"/>
              </a:spcAft>
            </a:pPr>
            <a:r>
              <a:rPr sz="1500" b="1" i="0">
                <a:solidFill>
                  <a:srgbClr val="E0A526"/>
                </a:solidFill>
                <a:latin typeface="Calibri"/>
              </a:rPr>
              <a:t>The opportunity cost is NOT PKR 600,000: </a:t>
            </a:r>
            <a:r>
              <a:rPr sz="1500" b="0" i="0">
                <a:solidFill>
                  <a:srgbClr val="FFFFFF"/>
                </a:solidFill>
                <a:latin typeface="Calibri"/>
              </a:rPr>
              <a:t>it is the benefit of the best option Amina does not choose. It changes as the alternatives change.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QUICK QUIZ · 3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Check 1</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10</a:t>
            </a:r>
          </a:p>
        </p:txBody>
      </p:sp>
      <p:sp>
        <p:nvSpPr>
          <p:cNvPr id="8" name="Rounded Rectangle 7"/>
          <p:cNvSpPr/>
          <p:nvPr/>
        </p:nvSpPr>
        <p:spPr>
          <a:xfrm>
            <a:off x="548640" y="155448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73736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463040" y="169163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Define added value.</a:t>
            </a:r>
          </a:p>
        </p:txBody>
      </p:sp>
      <p:sp>
        <p:nvSpPr>
          <p:cNvPr id="11" name="TextBox 10"/>
          <p:cNvSpPr txBox="1"/>
          <p:nvPr/>
        </p:nvSpPr>
        <p:spPr>
          <a:xfrm>
            <a:off x="1463040" y="235915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Selling price minus the cost of bought-in materials and components.</a:t>
            </a:r>
          </a:p>
        </p:txBody>
      </p:sp>
      <p:sp>
        <p:nvSpPr>
          <p:cNvPr id="12" name="Rounded Rectangle 11"/>
          <p:cNvSpPr/>
          <p:nvPr/>
        </p:nvSpPr>
        <p:spPr>
          <a:xfrm>
            <a:off x="548640" y="3063239"/>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777240" y="324612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4" name="TextBox 13"/>
          <p:cNvSpPr txBox="1"/>
          <p:nvPr/>
        </p:nvSpPr>
        <p:spPr>
          <a:xfrm>
            <a:off x="1463040" y="320039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Nexa’s added value is PKR 310 but profit is PKR 80. Why?</a:t>
            </a:r>
          </a:p>
        </p:txBody>
      </p:sp>
      <p:sp>
        <p:nvSpPr>
          <p:cNvPr id="15" name="TextBox 14"/>
          <p:cNvSpPr txBox="1"/>
          <p:nvPr/>
        </p:nvSpPr>
        <p:spPr>
          <a:xfrm>
            <a:off x="1463040" y="3867911"/>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Labour, selling charges and overheads must also be paid out of added value.</a:t>
            </a:r>
          </a:p>
        </p:txBody>
      </p:sp>
      <p:sp>
        <p:nvSpPr>
          <p:cNvPr id="16" name="Rounded Rectangle 15"/>
          <p:cNvSpPr/>
          <p:nvPr/>
        </p:nvSpPr>
        <p:spPr>
          <a:xfrm>
            <a:off x="548640" y="457200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77240" y="475488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1463040" y="4709160"/>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Is “capital” as a factor of production the same as money?</a:t>
            </a:r>
          </a:p>
        </p:txBody>
      </p:sp>
      <p:sp>
        <p:nvSpPr>
          <p:cNvPr id="19" name="TextBox 18"/>
          <p:cNvSpPr txBox="1"/>
          <p:nvPr/>
        </p:nvSpPr>
        <p:spPr>
          <a:xfrm>
            <a:off x="1463040" y="537667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No: it is man-made resources such as machinery; money is finance.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1.1.1</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Why businesses succeed or fail</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11</a:t>
            </a:r>
          </a:p>
        </p:txBody>
      </p:sp>
      <p:sp>
        <p:nvSpPr>
          <p:cNvPr id="8" name="Rounded Rectangle 7"/>
          <p:cNvSpPr/>
          <p:nvPr/>
        </p:nvSpPr>
        <p:spPr>
          <a:xfrm>
            <a:off x="548640" y="1417320"/>
            <a:ext cx="5440680" cy="288036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17320"/>
            <a:ext cx="5440680" cy="73152"/>
          </a:xfrm>
          <a:prstGeom prst="rect">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00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2E8B57"/>
                </a:solidFill>
                <a:latin typeface="Calibri"/>
              </a:rPr>
              <a:t>Success is more likely with…</a:t>
            </a:r>
          </a:p>
        </p:txBody>
      </p:sp>
      <p:sp>
        <p:nvSpPr>
          <p:cNvPr id="11" name="TextBox 10"/>
          <p:cNvSpPr txBox="1"/>
          <p:nvPr/>
        </p:nvSpPr>
        <p:spPr>
          <a:xfrm>
            <a:off x="731520" y="2057400"/>
            <a:ext cx="5074920" cy="2148839"/>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 understanding customer needs</a:t>
            </a:r>
          </a:p>
          <a:p>
            <a:pPr algn="l">
              <a:lnSpc>
                <a:spcPct val="110000"/>
              </a:lnSpc>
              <a:spcAft>
                <a:spcPts val="600"/>
              </a:spcAft>
            </a:pPr>
            <a:r>
              <a:rPr sz="1500" b="0" i="0">
                <a:solidFill>
                  <a:srgbClr val="222B36"/>
                </a:solidFill>
                <a:latin typeface="Calibri"/>
              </a:rPr>
              <a:t>+ cost control and enough cash</a:t>
            </a:r>
          </a:p>
          <a:p>
            <a:pPr algn="l">
              <a:lnSpc>
                <a:spcPct val="110000"/>
              </a:lnSpc>
              <a:spcAft>
                <a:spcPts val="600"/>
              </a:spcAft>
            </a:pPr>
            <a:r>
              <a:rPr sz="1500" b="0" i="0">
                <a:solidFill>
                  <a:srgbClr val="222B36"/>
                </a:solidFill>
                <a:latin typeface="Calibri"/>
              </a:rPr>
              <a:t>+ capable leadership and quality</a:t>
            </a:r>
          </a:p>
          <a:p>
            <a:pPr algn="l">
              <a:lnSpc>
                <a:spcPct val="110000"/>
              </a:lnSpc>
              <a:spcAft>
                <a:spcPts val="600"/>
              </a:spcAft>
            </a:pPr>
            <a:r>
              <a:rPr sz="1500" b="0" i="0">
                <a:solidFill>
                  <a:srgbClr val="222B36"/>
                </a:solidFill>
                <a:latin typeface="Calibri"/>
              </a:rPr>
              <a:t>+ adapting to change</a:t>
            </a:r>
          </a:p>
        </p:txBody>
      </p:sp>
      <p:sp>
        <p:nvSpPr>
          <p:cNvPr id="12" name="Rounded Rectangle 11"/>
          <p:cNvSpPr/>
          <p:nvPr/>
        </p:nvSpPr>
        <p:spPr>
          <a:xfrm>
            <a:off x="6172200" y="1417320"/>
            <a:ext cx="5440680" cy="288036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417320"/>
            <a:ext cx="5440680" cy="73152"/>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1600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Failure can come from…</a:t>
            </a:r>
          </a:p>
        </p:txBody>
      </p:sp>
      <p:sp>
        <p:nvSpPr>
          <p:cNvPr id="15" name="TextBox 14"/>
          <p:cNvSpPr txBox="1"/>
          <p:nvPr/>
        </p:nvSpPr>
        <p:spPr>
          <a:xfrm>
            <a:off x="6355080" y="2057400"/>
            <a:ext cx="5074920" cy="2148839"/>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 weak demand, poor quality</a:t>
            </a:r>
          </a:p>
          <a:p>
            <a:pPr algn="l">
              <a:lnSpc>
                <a:spcPct val="110000"/>
              </a:lnSpc>
              <a:spcAft>
                <a:spcPts val="600"/>
              </a:spcAft>
            </a:pPr>
            <a:r>
              <a:rPr sz="1500" b="0" i="0">
                <a:solidFill>
                  <a:srgbClr val="222B36"/>
                </a:solidFill>
                <a:latin typeface="Calibri"/>
              </a:rPr>
              <a:t>− weak management, high costs</a:t>
            </a:r>
          </a:p>
          <a:p>
            <a:pPr algn="l">
              <a:lnSpc>
                <a:spcPct val="110000"/>
              </a:lnSpc>
              <a:spcAft>
                <a:spcPts val="600"/>
              </a:spcAft>
            </a:pPr>
            <a:r>
              <a:rPr sz="1500" b="0" i="0">
                <a:solidFill>
                  <a:srgbClr val="222B36"/>
                </a:solidFill>
                <a:latin typeface="Calibri"/>
              </a:rPr>
              <a:t>− overexpansion, lack of finance</a:t>
            </a:r>
          </a:p>
          <a:p>
            <a:pPr algn="l">
              <a:lnSpc>
                <a:spcPct val="110000"/>
              </a:lnSpc>
              <a:spcAft>
                <a:spcPts val="600"/>
              </a:spcAft>
            </a:pPr>
            <a:r>
              <a:rPr sz="1500" b="0" i="0">
                <a:solidFill>
                  <a:srgbClr val="222B36"/>
                </a:solidFill>
                <a:latin typeface="Calibri"/>
              </a:rPr>
              <a:t>− not responding to change</a:t>
            </a:r>
          </a:p>
        </p:txBody>
      </p:sp>
      <p:sp>
        <p:nvSpPr>
          <p:cNvPr id="16" name="Rounded Rectangle 15"/>
          <p:cNvSpPr/>
          <p:nvPr/>
        </p:nvSpPr>
        <p:spPr>
          <a:xfrm>
            <a:off x="548640" y="4526280"/>
            <a:ext cx="11064240" cy="169164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4599432"/>
            <a:ext cx="10607040" cy="1600200"/>
          </a:xfrm>
          <a:prstGeom prst="rect">
            <a:avLst/>
          </a:prstGeom>
          <a:noFill/>
        </p:spPr>
        <p:txBody>
          <a:bodyPr wrap="square" anchor="t" lIns="45720" rIns="45720">
            <a:spAutoFit/>
          </a:bodyPr>
          <a:lstStyle/>
          <a:p>
            <a:pPr algn="l">
              <a:lnSpc>
                <a:spcPct val="110000"/>
              </a:lnSpc>
              <a:spcAft>
                <a:spcPts val="600"/>
              </a:spcAft>
            </a:pPr>
            <a:r>
              <a:rPr sz="1500" b="1" i="0">
                <a:solidFill>
                  <a:srgbClr val="E0A526"/>
                </a:solidFill>
                <a:latin typeface="Calibri"/>
              </a:rPr>
              <a:t>Profit is not cash: </a:t>
            </a:r>
            <a:r>
              <a:rPr sz="1500" b="0" i="0">
                <a:solidFill>
                  <a:srgbClr val="FFFFFF"/>
                </a:solidFill>
                <a:latin typeface="Calibri"/>
              </a:rPr>
              <a:t>Nexa pays PKR 700,000 for ingredients now, but the hotel pays 45 days later. If Amina cannot finance that gap, production stops, even though the order is profitable.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1.1.1</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A dynamic environment and geographical scope</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12</a:t>
            </a:r>
          </a:p>
        </p:txBody>
      </p:sp>
      <p:sp>
        <p:nvSpPr>
          <p:cNvPr id="8" name="Rounded Rectangle 7"/>
          <p:cNvSpPr/>
          <p:nvPr/>
        </p:nvSpPr>
        <p:spPr>
          <a:xfrm>
            <a:off x="548640" y="1417320"/>
            <a:ext cx="11064240" cy="160020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17320"/>
            <a:ext cx="1106424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00200"/>
            <a:ext cx="1069848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Dynamic business environment</a:t>
            </a:r>
          </a:p>
        </p:txBody>
      </p:sp>
      <p:sp>
        <p:nvSpPr>
          <p:cNvPr id="11" name="TextBox 10"/>
          <p:cNvSpPr txBox="1"/>
          <p:nvPr/>
        </p:nvSpPr>
        <p:spPr>
          <a:xfrm>
            <a:off x="731520" y="2057400"/>
            <a:ext cx="10698480" cy="868680"/>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Technology, competition, tastes, laws and the economy change all the time. Change creates opportunities (hotels want refills) and threats (new water rules raise costs).</a:t>
            </a:r>
          </a:p>
        </p:txBody>
      </p:sp>
      <p:sp>
        <p:nvSpPr>
          <p:cNvPr id="12" name="Rounded Rectangle 11"/>
          <p:cNvSpPr/>
          <p:nvPr/>
        </p:nvSpPr>
        <p:spPr>
          <a:xfrm>
            <a:off x="548640" y="3246120"/>
            <a:ext cx="2606040" cy="1737360"/>
          </a:xfrm>
          <a:prstGeom prst="roundRect">
            <a:avLst>
              <a:gd name="adj" fmla="val 1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Local</a:t>
            </a:r>
          </a:p>
          <a:p>
            <a:pPr algn="ctr"/>
            <a:r>
              <a:rPr sz="1300" b="0">
                <a:solidFill>
                  <a:srgbClr val="FFFFFF"/>
                </a:solidFill>
                <a:latin typeface="Calibri"/>
              </a:rPr>
              <a:t>one town or city</a:t>
            </a:r>
          </a:p>
          <a:p>
            <a:pPr algn="ctr"/>
            <a:r>
              <a:rPr sz="1200" b="0">
                <a:solidFill>
                  <a:srgbClr val="FFFFFF"/>
                </a:solidFill>
                <a:latin typeface="Calibri"/>
              </a:rPr>
              <a:t>e.g. a repair shop</a:t>
            </a:r>
          </a:p>
        </p:txBody>
      </p:sp>
      <p:sp>
        <p:nvSpPr>
          <p:cNvPr id="13" name="Rounded Rectangle 12"/>
          <p:cNvSpPr/>
          <p:nvPr/>
        </p:nvSpPr>
        <p:spPr>
          <a:xfrm>
            <a:off x="3383280" y="3246120"/>
            <a:ext cx="2606040" cy="1737360"/>
          </a:xfrm>
          <a:prstGeom prst="roundRect">
            <a:avLst>
              <a:gd name="adj" fmla="val 10000"/>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National</a:t>
            </a:r>
          </a:p>
          <a:p>
            <a:pPr algn="ctr"/>
            <a:r>
              <a:rPr sz="1300" b="0">
                <a:solidFill>
                  <a:srgbClr val="FFFFFF"/>
                </a:solidFill>
                <a:latin typeface="Calibri"/>
              </a:rPr>
              <a:t>across one country</a:t>
            </a:r>
          </a:p>
          <a:p>
            <a:pPr algn="ctr"/>
            <a:r>
              <a:rPr sz="1200" b="0">
                <a:solidFill>
                  <a:srgbClr val="FFFFFF"/>
                </a:solidFill>
                <a:latin typeface="Calibri"/>
              </a:rPr>
              <a:t>e.g. a bakery in four regions</a:t>
            </a:r>
          </a:p>
        </p:txBody>
      </p:sp>
      <p:sp>
        <p:nvSpPr>
          <p:cNvPr id="14" name="Rounded Rectangle 13"/>
          <p:cNvSpPr/>
          <p:nvPr/>
        </p:nvSpPr>
        <p:spPr>
          <a:xfrm>
            <a:off x="6217920" y="3246120"/>
            <a:ext cx="2606040" cy="1737360"/>
          </a:xfrm>
          <a:prstGeom prst="roundRect">
            <a:avLst>
              <a:gd name="adj" fmla="val 1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International</a:t>
            </a:r>
          </a:p>
          <a:p>
            <a:pPr algn="ctr"/>
            <a:r>
              <a:rPr sz="1300" b="0">
                <a:solidFill>
                  <a:srgbClr val="FFFFFF"/>
                </a:solidFill>
                <a:latin typeface="Calibri"/>
              </a:rPr>
              <a:t>exports, produces at home</a:t>
            </a:r>
          </a:p>
          <a:p>
            <a:pPr algn="ctr"/>
            <a:r>
              <a:rPr sz="1200" b="0">
                <a:solidFill>
                  <a:srgbClr val="FFFFFF"/>
                </a:solidFill>
                <a:latin typeface="Calibri"/>
              </a:rPr>
              <a:t>e.g. a firm selling to three countries</a:t>
            </a:r>
          </a:p>
        </p:txBody>
      </p:sp>
      <p:sp>
        <p:nvSpPr>
          <p:cNvPr id="15" name="Rounded Rectangle 14"/>
          <p:cNvSpPr/>
          <p:nvPr/>
        </p:nvSpPr>
        <p:spPr>
          <a:xfrm>
            <a:off x="9052560" y="3246120"/>
            <a:ext cx="2606040" cy="1737360"/>
          </a:xfrm>
          <a:prstGeom prst="roundRect">
            <a:avLst>
              <a:gd name="adj" fmla="val 10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700" b="1">
                <a:solidFill>
                  <a:srgbClr val="FFFFFF"/>
                </a:solidFill>
                <a:latin typeface="Calibri"/>
              </a:rPr>
              <a:t>Multinational</a:t>
            </a:r>
          </a:p>
          <a:p>
            <a:pPr algn="ctr"/>
            <a:r>
              <a:rPr sz="1300" b="0">
                <a:solidFill>
                  <a:srgbClr val="FFFFFF"/>
                </a:solidFill>
                <a:latin typeface="Calibri"/>
              </a:rPr>
              <a:t>produces in more than one country</a:t>
            </a:r>
          </a:p>
          <a:p>
            <a:pPr algn="ctr"/>
            <a:r>
              <a:rPr sz="1200" b="0">
                <a:solidFill>
                  <a:srgbClr val="FFFFFF"/>
                </a:solidFill>
                <a:latin typeface="Calibri"/>
              </a:rPr>
              <a:t>e.g. a retailer with stores abroad</a:t>
            </a:r>
          </a:p>
        </p:txBody>
      </p:sp>
      <p:sp>
        <p:nvSpPr>
          <p:cNvPr id="16" name="Rounded Rectangle 15"/>
          <p:cNvSpPr/>
          <p:nvPr/>
        </p:nvSpPr>
        <p:spPr>
          <a:xfrm>
            <a:off x="548640" y="5212080"/>
            <a:ext cx="11064240" cy="100584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85232"/>
            <a:ext cx="10607040" cy="914400"/>
          </a:xfrm>
          <a:prstGeom prst="rect">
            <a:avLst/>
          </a:prstGeom>
          <a:noFill/>
        </p:spPr>
        <p:txBody>
          <a:bodyPr wrap="square" anchor="t" lIns="45720" rIns="45720">
            <a:spAutoFit/>
          </a:bodyPr>
          <a:lstStyle/>
          <a:p>
            <a:pPr algn="l">
              <a:lnSpc>
                <a:spcPct val="110000"/>
              </a:lnSpc>
              <a:spcAft>
                <a:spcPts val="600"/>
              </a:spcAft>
            </a:pPr>
            <a:r>
              <a:rPr sz="1500" b="1" i="0">
                <a:solidFill>
                  <a:srgbClr val="E0A526"/>
                </a:solidFill>
                <a:latin typeface="Calibri"/>
              </a:rPr>
              <a:t>Watch out: </a:t>
            </a:r>
            <a:r>
              <a:rPr sz="1500" b="0" i="0">
                <a:solidFill>
                  <a:srgbClr val="FFFFFF"/>
                </a:solidFill>
                <a:latin typeface="Calibri"/>
              </a:rPr>
              <a:t>exporting alone does not make a business multinational. It must produce or operate in more than one country.</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1.1.2</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Entrepreneurs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13</a:t>
            </a:r>
          </a:p>
        </p:txBody>
      </p:sp>
      <p:sp>
        <p:nvSpPr>
          <p:cNvPr id="8" name="Rounded Rectangle 7"/>
          <p:cNvSpPr/>
          <p:nvPr/>
        </p:nvSpPr>
        <p:spPr>
          <a:xfrm>
            <a:off x="548640" y="1417320"/>
            <a:ext cx="11064240" cy="7315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481328"/>
            <a:ext cx="10607040" cy="640080"/>
          </a:xfrm>
          <a:prstGeom prst="rect">
            <a:avLst/>
          </a:prstGeom>
          <a:noFill/>
        </p:spPr>
        <p:txBody>
          <a:bodyPr wrap="square" anchor="t" lIns="45720" rIns="45720">
            <a:spAutoFit/>
          </a:bodyPr>
          <a:lstStyle/>
          <a:p>
            <a:pPr algn="l">
              <a:lnSpc>
                <a:spcPct val="110000"/>
              </a:lnSpc>
              <a:spcAft>
                <a:spcPts val="600"/>
              </a:spcAft>
            </a:pPr>
            <a:r>
              <a:rPr sz="1600" b="1" i="0">
                <a:solidFill>
                  <a:srgbClr val="0E7C86"/>
                </a:solidFill>
                <a:latin typeface="Calibri"/>
              </a:rPr>
              <a:t>Entrepreneur  </a:t>
            </a:r>
            <a:r>
              <a:rPr sz="1600" b="0" i="0">
                <a:solidFill>
                  <a:srgbClr val="222B36"/>
                </a:solidFill>
                <a:latin typeface="Calibri"/>
              </a:rPr>
              <a:t>identifies an opportunity, organises resources to start or develop a business, and accepts the risk of loss.</a:t>
            </a:r>
          </a:p>
        </p:txBody>
      </p:sp>
      <p:sp>
        <p:nvSpPr>
          <p:cNvPr id="10" name="Rounded Rectangle 9"/>
          <p:cNvSpPr/>
          <p:nvPr/>
        </p:nvSpPr>
        <p:spPr>
          <a:xfrm>
            <a:off x="548640" y="2377440"/>
            <a:ext cx="2103120" cy="150876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500" b="1">
                <a:solidFill>
                  <a:srgbClr val="FFFFFF"/>
                </a:solidFill>
                <a:latin typeface="Calibri"/>
              </a:rPr>
              <a:t>Risk-taking</a:t>
            </a:r>
          </a:p>
          <a:p>
            <a:pPr algn="ctr"/>
            <a:r>
              <a:rPr sz="1200" b="0">
                <a:solidFill>
                  <a:srgbClr val="FFFFFF"/>
                </a:solidFill>
                <a:latin typeface="Calibri"/>
              </a:rPr>
              <a:t>Amina invested PKR 1.1m of savings</a:t>
            </a:r>
          </a:p>
        </p:txBody>
      </p:sp>
      <p:sp>
        <p:nvSpPr>
          <p:cNvPr id="11" name="Rounded Rectangle 10"/>
          <p:cNvSpPr/>
          <p:nvPr/>
        </p:nvSpPr>
        <p:spPr>
          <a:xfrm>
            <a:off x="2807208" y="2377440"/>
            <a:ext cx="2103120" cy="1508760"/>
          </a:xfrm>
          <a:prstGeom prst="roundRect">
            <a:avLst>
              <a:gd name="adj" fmla="val 1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500" b="1">
                <a:solidFill>
                  <a:srgbClr val="FFFFFF"/>
                </a:solidFill>
                <a:latin typeface="Calibri"/>
              </a:rPr>
              <a:t>Creativity</a:t>
            </a:r>
          </a:p>
          <a:p>
            <a:pPr algn="ctr"/>
            <a:r>
              <a:rPr sz="1200" b="0">
                <a:solidFill>
                  <a:srgbClr val="FFFFFF"/>
                </a:solidFill>
                <a:latin typeface="Calibri"/>
              </a:rPr>
              <a:t>a refill model, not just a product</a:t>
            </a:r>
          </a:p>
        </p:txBody>
      </p:sp>
      <p:sp>
        <p:nvSpPr>
          <p:cNvPr id="12" name="Rounded Rectangle 11"/>
          <p:cNvSpPr/>
          <p:nvPr/>
        </p:nvSpPr>
        <p:spPr>
          <a:xfrm>
            <a:off x="5065776" y="2377440"/>
            <a:ext cx="2103120" cy="1508760"/>
          </a:xfrm>
          <a:prstGeom prst="roundRect">
            <a:avLst>
              <a:gd name="adj" fmla="val 10000"/>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500" b="1">
                <a:solidFill>
                  <a:srgbClr val="FFFFFF"/>
                </a:solidFill>
                <a:latin typeface="Calibri"/>
              </a:rPr>
              <a:t>Determination</a:t>
            </a:r>
          </a:p>
          <a:p>
            <a:pPr algn="ctr"/>
            <a:r>
              <a:rPr sz="1200" b="0">
                <a:solidFill>
                  <a:srgbClr val="FFFFFF"/>
                </a:solidFill>
                <a:latin typeface="Calibri"/>
              </a:rPr>
              <a:t>long hours, setbacks</a:t>
            </a:r>
          </a:p>
        </p:txBody>
      </p:sp>
      <p:sp>
        <p:nvSpPr>
          <p:cNvPr id="13" name="Rounded Rectangle 12"/>
          <p:cNvSpPr/>
          <p:nvPr/>
        </p:nvSpPr>
        <p:spPr>
          <a:xfrm>
            <a:off x="7324344" y="2377440"/>
            <a:ext cx="2103120" cy="1508760"/>
          </a:xfrm>
          <a:prstGeom prst="roundRect">
            <a:avLst>
              <a:gd name="adj" fmla="val 1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500" b="1">
                <a:solidFill>
                  <a:srgbClr val="FFFFFF"/>
                </a:solidFill>
                <a:latin typeface="Calibri"/>
              </a:rPr>
              <a:t>Self-confidence</a:t>
            </a:r>
          </a:p>
          <a:p>
            <a:pPr algn="ctr"/>
            <a:r>
              <a:rPr sz="1200" b="0">
                <a:solidFill>
                  <a:srgbClr val="FFFFFF"/>
                </a:solidFill>
                <a:latin typeface="Calibri"/>
              </a:rPr>
              <a:t>convincing hotels and banks</a:t>
            </a:r>
          </a:p>
        </p:txBody>
      </p:sp>
      <p:sp>
        <p:nvSpPr>
          <p:cNvPr id="14" name="Rounded Rectangle 13"/>
          <p:cNvSpPr/>
          <p:nvPr/>
        </p:nvSpPr>
        <p:spPr>
          <a:xfrm>
            <a:off x="9582912" y="2377440"/>
            <a:ext cx="2103120" cy="1508760"/>
          </a:xfrm>
          <a:prstGeom prst="roundRect">
            <a:avLst>
              <a:gd name="adj" fmla="val 10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500" b="1">
                <a:solidFill>
                  <a:srgbClr val="FFFFFF"/>
                </a:solidFill>
                <a:latin typeface="Calibri"/>
              </a:rPr>
              <a:t>Communication</a:t>
            </a:r>
          </a:p>
          <a:p>
            <a:pPr algn="ctr"/>
            <a:r>
              <a:rPr sz="1200" b="0">
                <a:solidFill>
                  <a:srgbClr val="FFFFFF"/>
                </a:solidFill>
                <a:latin typeface="Calibri"/>
              </a:rPr>
              <a:t>suppliers, staff, customers</a:t>
            </a:r>
          </a:p>
        </p:txBody>
      </p:sp>
      <p:sp>
        <p:nvSpPr>
          <p:cNvPr id="15" name="Rounded Rectangle 14"/>
          <p:cNvSpPr/>
          <p:nvPr/>
        </p:nvSpPr>
        <p:spPr>
          <a:xfrm>
            <a:off x="548640" y="4114800"/>
            <a:ext cx="11064240" cy="210312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4114800"/>
            <a:ext cx="1106424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31520" y="4297680"/>
            <a:ext cx="1069848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Role in starting a business</a:t>
            </a:r>
          </a:p>
        </p:txBody>
      </p:sp>
      <p:sp>
        <p:nvSpPr>
          <p:cNvPr id="18" name="TextBox 17"/>
          <p:cNvSpPr txBox="1"/>
          <p:nvPr/>
        </p:nvSpPr>
        <p:spPr>
          <a:xfrm>
            <a:off x="731520" y="4754880"/>
            <a:ext cx="10698480" cy="1371599"/>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Research demand · choose products · raise finance · find premises · meet safety rules · recruit · decide how to sell.</a:t>
            </a:r>
          </a:p>
          <a:p>
            <a:pPr algn="l">
              <a:lnSpc>
                <a:spcPct val="110000"/>
              </a:lnSpc>
              <a:spcAft>
                <a:spcPts val="600"/>
              </a:spcAft>
            </a:pPr>
            <a:r>
              <a:rPr sz="1450" b="0" i="0">
                <a:solidFill>
                  <a:srgbClr val="222B36"/>
                </a:solidFill>
                <a:latin typeface="Calibri"/>
              </a:rPr>
              <a:t>Entrepreneurs also bear opportunity cost: Amina gave up a salary, savings and leisure time.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QUICK QUIZ · 3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Check 2</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14</a:t>
            </a:r>
          </a:p>
        </p:txBody>
      </p:sp>
      <p:sp>
        <p:nvSpPr>
          <p:cNvPr id="8" name="Rounded Rectangle 7"/>
          <p:cNvSpPr/>
          <p:nvPr/>
        </p:nvSpPr>
        <p:spPr>
          <a:xfrm>
            <a:off x="548640" y="155448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73736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463040" y="169163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Give two reasons why a profitable business might fail.</a:t>
            </a:r>
          </a:p>
        </p:txBody>
      </p:sp>
      <p:sp>
        <p:nvSpPr>
          <p:cNvPr id="11" name="TextBox 10"/>
          <p:cNvSpPr txBox="1"/>
          <p:nvPr/>
        </p:nvSpPr>
        <p:spPr>
          <a:xfrm>
            <a:off x="1463040" y="235915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Lack of cash/working capital; overexpansion; customers paying late; high debt.</a:t>
            </a:r>
          </a:p>
        </p:txBody>
      </p:sp>
      <p:sp>
        <p:nvSpPr>
          <p:cNvPr id="12" name="Rounded Rectangle 11"/>
          <p:cNvSpPr/>
          <p:nvPr/>
        </p:nvSpPr>
        <p:spPr>
          <a:xfrm>
            <a:off x="548640" y="3063239"/>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777240" y="324612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4" name="TextBox 13"/>
          <p:cNvSpPr txBox="1"/>
          <p:nvPr/>
        </p:nvSpPr>
        <p:spPr>
          <a:xfrm>
            <a:off x="1463040" y="320039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A firm exports to three countries but produces only at home. Is it multinational?</a:t>
            </a:r>
          </a:p>
        </p:txBody>
      </p:sp>
      <p:sp>
        <p:nvSpPr>
          <p:cNvPr id="15" name="TextBox 14"/>
          <p:cNvSpPr txBox="1"/>
          <p:nvPr/>
        </p:nvSpPr>
        <p:spPr>
          <a:xfrm>
            <a:off x="1463040" y="3867911"/>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No: it is international/exporting. An MNC produces in more than one country.</a:t>
            </a:r>
          </a:p>
        </p:txBody>
      </p:sp>
      <p:sp>
        <p:nvSpPr>
          <p:cNvPr id="16" name="Rounded Rectangle 15"/>
          <p:cNvSpPr/>
          <p:nvPr/>
        </p:nvSpPr>
        <p:spPr>
          <a:xfrm>
            <a:off x="548640" y="457200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77240" y="475488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1463040" y="4709160"/>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Give two qualities of a successful entrepreneur.</a:t>
            </a:r>
          </a:p>
        </p:txBody>
      </p:sp>
      <p:sp>
        <p:nvSpPr>
          <p:cNvPr id="19" name="TextBox 18"/>
          <p:cNvSpPr txBox="1"/>
          <p:nvPr/>
        </p:nvSpPr>
        <p:spPr>
          <a:xfrm>
            <a:off x="1463040" y="537667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Risk-taking, creativity, determination, self-confidence, communication.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1.1.2</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Intrapreneurs: enterprise inside a business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15</a:t>
            </a:r>
          </a:p>
        </p:txBody>
      </p:sp>
      <p:sp>
        <p:nvSpPr>
          <p:cNvPr id="8" name="Rounded Rectangle 7"/>
          <p:cNvSpPr/>
          <p:nvPr/>
        </p:nvSpPr>
        <p:spPr>
          <a:xfrm>
            <a:off x="548640" y="1417320"/>
            <a:ext cx="11064240" cy="7315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481328"/>
            <a:ext cx="10607040" cy="640080"/>
          </a:xfrm>
          <a:prstGeom prst="rect">
            <a:avLst/>
          </a:prstGeom>
          <a:noFill/>
        </p:spPr>
        <p:txBody>
          <a:bodyPr wrap="square" anchor="t" lIns="45720" rIns="45720">
            <a:spAutoFit/>
          </a:bodyPr>
          <a:lstStyle/>
          <a:p>
            <a:pPr algn="l">
              <a:lnSpc>
                <a:spcPct val="110000"/>
              </a:lnSpc>
              <a:spcAft>
                <a:spcPts val="600"/>
              </a:spcAft>
            </a:pPr>
            <a:r>
              <a:rPr sz="1600" b="1" i="0">
                <a:solidFill>
                  <a:srgbClr val="0E7C86"/>
                </a:solidFill>
                <a:latin typeface="Calibri"/>
              </a:rPr>
              <a:t>Intrapreneur  </a:t>
            </a:r>
            <a:r>
              <a:rPr sz="1600" b="0" i="0">
                <a:solidFill>
                  <a:srgbClr val="222B36"/>
                </a:solidFill>
                <a:latin typeface="Calibri"/>
              </a:rPr>
              <a:t>an employee who acts entrepreneurially inside an existing business, developing new ideas, products or processes.</a:t>
            </a:r>
          </a:p>
        </p:txBody>
      </p:sp>
      <p:sp>
        <p:nvSpPr>
          <p:cNvPr id="10" name="Rounded Rectangle 9"/>
          <p:cNvSpPr/>
          <p:nvPr/>
        </p:nvSpPr>
        <p:spPr>
          <a:xfrm>
            <a:off x="548640" y="2377440"/>
            <a:ext cx="5440680" cy="228600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2377440"/>
            <a:ext cx="5440680" cy="73152"/>
          </a:xfrm>
          <a:prstGeom prst="rect">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31520" y="256032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2F6FB5"/>
                </a:solidFill>
                <a:latin typeface="Calibri"/>
              </a:rPr>
              <a:t>Nexa’s intrapreneur</a:t>
            </a:r>
          </a:p>
        </p:txBody>
      </p:sp>
      <p:sp>
        <p:nvSpPr>
          <p:cNvPr id="13" name="TextBox 12"/>
          <p:cNvSpPr txBox="1"/>
          <p:nvPr/>
        </p:nvSpPr>
        <p:spPr>
          <a:xfrm>
            <a:off x="731520" y="3017520"/>
            <a:ext cx="5074920" cy="1554480"/>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A customer-service worker designs a returnable hotel dispenser, tests it with one client and redesigns the refill schedule.</a:t>
            </a:r>
          </a:p>
          <a:p>
            <a:pPr algn="l">
              <a:lnSpc>
                <a:spcPct val="110000"/>
              </a:lnSpc>
              <a:spcAft>
                <a:spcPts val="600"/>
              </a:spcAft>
            </a:pPr>
            <a:r>
              <a:rPr sz="1450" b="0" i="0">
                <a:solidFill>
                  <a:srgbClr val="222B36"/>
                </a:solidFill>
                <a:latin typeface="Calibri"/>
              </a:rPr>
              <a:t>Uses Nexa’s resources; does not bear the financial loss.</a:t>
            </a:r>
          </a:p>
        </p:txBody>
      </p:sp>
      <p:sp>
        <p:nvSpPr>
          <p:cNvPr id="14" name="Rounded Rectangle 13"/>
          <p:cNvSpPr/>
          <p:nvPr/>
        </p:nvSpPr>
        <p:spPr>
          <a:xfrm>
            <a:off x="6172200" y="2377440"/>
            <a:ext cx="5440680" cy="228600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172200" y="2377440"/>
            <a:ext cx="54406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56032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Why it matters</a:t>
            </a:r>
          </a:p>
        </p:txBody>
      </p:sp>
      <p:sp>
        <p:nvSpPr>
          <p:cNvPr id="17" name="TextBox 16"/>
          <p:cNvSpPr txBox="1"/>
          <p:nvPr/>
        </p:nvSpPr>
        <p:spPr>
          <a:xfrm>
            <a:off x="6355080" y="3017520"/>
            <a:ext cx="5074920" cy="1554480"/>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 Keeps an established business innovative</a:t>
            </a:r>
          </a:p>
          <a:p>
            <a:pPr algn="l">
              <a:lnSpc>
                <a:spcPct val="110000"/>
              </a:lnSpc>
              <a:spcAft>
                <a:spcPts val="600"/>
              </a:spcAft>
            </a:pPr>
            <a:r>
              <a:rPr sz="1450" b="0" i="0">
                <a:solidFill>
                  <a:srgbClr val="222B36"/>
                </a:solidFill>
                <a:latin typeface="Calibri"/>
              </a:rPr>
              <a:t>+ Less packaging, happier hotels</a:t>
            </a:r>
          </a:p>
          <a:p>
            <a:pPr algn="l">
              <a:lnSpc>
                <a:spcPct val="110000"/>
              </a:lnSpc>
              <a:spcAft>
                <a:spcPts val="600"/>
              </a:spcAft>
            </a:pPr>
            <a:r>
              <a:rPr sz="1450" b="0" i="0">
                <a:solidFill>
                  <a:srgbClr val="222B36"/>
                </a:solidFill>
                <a:latin typeface="Calibri"/>
              </a:rPr>
              <a:t>− Needs time, permission, recognition and tolerance of failure</a:t>
            </a:r>
          </a:p>
        </p:txBody>
      </p:sp>
      <p:sp>
        <p:nvSpPr>
          <p:cNvPr id="18" name="Rounded Rectangle 17"/>
          <p:cNvSpPr/>
          <p:nvPr/>
        </p:nvSpPr>
        <p:spPr>
          <a:xfrm>
            <a:off x="548640" y="4892040"/>
            <a:ext cx="11064240" cy="132588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4965192"/>
            <a:ext cx="10607040" cy="1234439"/>
          </a:xfrm>
          <a:prstGeom prst="rect">
            <a:avLst/>
          </a:prstGeom>
          <a:noFill/>
        </p:spPr>
        <p:txBody>
          <a:bodyPr wrap="square" anchor="t" lIns="45720" rIns="45720">
            <a:spAutoFit/>
          </a:bodyPr>
          <a:lstStyle/>
          <a:p>
            <a:pPr algn="l">
              <a:lnSpc>
                <a:spcPct val="110000"/>
              </a:lnSpc>
              <a:spcAft>
                <a:spcPts val="600"/>
              </a:spcAft>
            </a:pPr>
            <a:r>
              <a:rPr sz="1500" b="1" i="0">
                <a:solidFill>
                  <a:srgbClr val="E0A526"/>
                </a:solidFill>
                <a:latin typeface="Calibri"/>
              </a:rPr>
              <a:t>Exam link: </a:t>
            </a:r>
            <a:r>
              <a:rPr sz="1500" b="0" i="0">
                <a:solidFill>
                  <a:srgbClr val="FFFFFF"/>
                </a:solidFill>
                <a:latin typeface="Calibri"/>
              </a:rPr>
              <a:t>“Intrapreneurship is the most important factor for success…” is a 12-mark Paper 1 view to evaluate. Weigh it against finance, leadership and demand.</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1.1.2</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Barriers, risk, uncertainty and development</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16</a:t>
            </a:r>
          </a:p>
        </p:txBody>
      </p:sp>
      <p:sp>
        <p:nvSpPr>
          <p:cNvPr id="8" name="Rounded Rectangle 7"/>
          <p:cNvSpPr/>
          <p:nvPr/>
        </p:nvSpPr>
        <p:spPr>
          <a:xfrm>
            <a:off x="548640" y="1417320"/>
            <a:ext cx="5440680" cy="2377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17320"/>
            <a:ext cx="5440680" cy="73152"/>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00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Barriers to entrepreneurship</a:t>
            </a:r>
          </a:p>
        </p:txBody>
      </p:sp>
      <p:sp>
        <p:nvSpPr>
          <p:cNvPr id="11" name="TextBox 10"/>
          <p:cNvSpPr txBox="1"/>
          <p:nvPr/>
        </p:nvSpPr>
        <p:spPr>
          <a:xfrm>
            <a:off x="731520" y="2057400"/>
            <a:ext cx="5074920" cy="1645920"/>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Finance and collateral · missing skills · licences and rules · weak infrastructure · competition · low customer trust</a:t>
            </a:r>
          </a:p>
        </p:txBody>
      </p:sp>
      <p:sp>
        <p:nvSpPr>
          <p:cNvPr id="12" name="Rounded Rectangle 11"/>
          <p:cNvSpPr/>
          <p:nvPr/>
        </p:nvSpPr>
        <p:spPr>
          <a:xfrm>
            <a:off x="6172200" y="1417320"/>
            <a:ext cx="5440680" cy="2377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417320"/>
            <a:ext cx="5440680" cy="73152"/>
          </a:xfrm>
          <a:prstGeom prst="rect">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1600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Risk vs uncertainty</a:t>
            </a:r>
          </a:p>
        </p:txBody>
      </p:sp>
      <p:sp>
        <p:nvSpPr>
          <p:cNvPr id="15" name="TextBox 14"/>
          <p:cNvSpPr txBox="1"/>
          <p:nvPr/>
        </p:nvSpPr>
        <p:spPr>
          <a:xfrm>
            <a:off x="6355080" y="2057400"/>
            <a:ext cx="5074920" cy="164592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Risk: outcomes and chances can be estimated (a 60% chance a promotion lifts sales).</a:t>
            </a:r>
          </a:p>
          <a:p>
            <a:pPr algn="l">
              <a:lnSpc>
                <a:spcPct val="110000"/>
              </a:lnSpc>
              <a:spcAft>
                <a:spcPts val="600"/>
              </a:spcAft>
            </a:pPr>
            <a:r>
              <a:rPr sz="1400" b="0" i="0">
                <a:solidFill>
                  <a:srgbClr val="222B36"/>
                </a:solidFill>
                <a:latin typeface="Calibri"/>
              </a:rPr>
              <a:t>Uncertainty: cannot be measured (a new law, a new rival).</a:t>
            </a:r>
          </a:p>
        </p:txBody>
      </p:sp>
      <p:sp>
        <p:nvSpPr>
          <p:cNvPr id="16" name="Rounded Rectangle 15"/>
          <p:cNvSpPr/>
          <p:nvPr/>
        </p:nvSpPr>
        <p:spPr>
          <a:xfrm>
            <a:off x="548640" y="3977639"/>
            <a:ext cx="11064240" cy="224028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3977639"/>
            <a:ext cx="11064240" cy="73152"/>
          </a:xfrm>
          <a:prstGeom prst="rect">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31520" y="4160520"/>
            <a:ext cx="10698480" cy="457200"/>
          </a:xfrm>
          <a:prstGeom prst="rect">
            <a:avLst/>
          </a:prstGeom>
          <a:noFill/>
        </p:spPr>
        <p:txBody>
          <a:bodyPr wrap="square" anchor="t" lIns="45720" rIns="45720">
            <a:spAutoFit/>
          </a:bodyPr>
          <a:lstStyle/>
          <a:p>
            <a:pPr algn="l">
              <a:lnSpc>
                <a:spcPct val="110000"/>
              </a:lnSpc>
              <a:spcAft>
                <a:spcPts val="600"/>
              </a:spcAft>
            </a:pPr>
            <a:r>
              <a:rPr sz="1700" b="1" i="0">
                <a:solidFill>
                  <a:srgbClr val="2E8B57"/>
                </a:solidFill>
                <a:latin typeface="Calibri"/>
              </a:rPr>
              <a:t>How enterprise helps a country develop</a:t>
            </a:r>
          </a:p>
        </p:txBody>
      </p:sp>
      <p:sp>
        <p:nvSpPr>
          <p:cNvPr id="19" name="TextBox 18"/>
          <p:cNvSpPr txBox="1"/>
          <p:nvPr/>
        </p:nvSpPr>
        <p:spPr>
          <a:xfrm>
            <a:off x="731520" y="4617720"/>
            <a:ext cx="10698480" cy="1508760"/>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Jobs and incomes · tax revenue for public services · innovation and new products · competition lowers prices · exports earn foreign currency · work for local suppliers (Nexa buys bottles, transport and design locally)</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1.1.3</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Business plans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17</a:t>
            </a:r>
          </a:p>
        </p:txBody>
      </p:sp>
      <p:sp>
        <p:nvSpPr>
          <p:cNvPr id="8" name="Rounded Rectangle 7"/>
          <p:cNvSpPr/>
          <p:nvPr/>
        </p:nvSpPr>
        <p:spPr>
          <a:xfrm>
            <a:off x="548640" y="1417320"/>
            <a:ext cx="11064240" cy="7315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481328"/>
            <a:ext cx="10607040" cy="640080"/>
          </a:xfrm>
          <a:prstGeom prst="rect">
            <a:avLst/>
          </a:prstGeom>
          <a:noFill/>
        </p:spPr>
        <p:txBody>
          <a:bodyPr wrap="square" anchor="t" lIns="45720" rIns="45720">
            <a:spAutoFit/>
          </a:bodyPr>
          <a:lstStyle/>
          <a:p>
            <a:pPr algn="l">
              <a:lnSpc>
                <a:spcPct val="110000"/>
              </a:lnSpc>
              <a:spcAft>
                <a:spcPts val="600"/>
              </a:spcAft>
            </a:pPr>
            <a:r>
              <a:rPr sz="1600" b="1" i="0">
                <a:solidFill>
                  <a:srgbClr val="0E7C86"/>
                </a:solidFill>
                <a:latin typeface="Calibri"/>
              </a:rPr>
              <a:t>Business plan  </a:t>
            </a:r>
            <a:r>
              <a:rPr sz="1600" b="0" i="0">
                <a:solidFill>
                  <a:srgbClr val="222B36"/>
                </a:solidFill>
                <a:latin typeface="Calibri"/>
              </a:rPr>
              <a:t>a written document setting out objectives and how they will be achieved, with marketing, operations, HR and financial forecasts.</a:t>
            </a:r>
          </a:p>
        </p:txBody>
      </p:sp>
      <p:sp>
        <p:nvSpPr>
          <p:cNvPr id="10" name="Rounded Rectangle 9"/>
          <p:cNvSpPr/>
          <p:nvPr/>
        </p:nvSpPr>
        <p:spPr>
          <a:xfrm>
            <a:off x="548640" y="2377440"/>
            <a:ext cx="2103120" cy="146304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400" b="1">
                <a:solidFill>
                  <a:srgbClr val="FFFFFF"/>
                </a:solidFill>
                <a:latin typeface="Calibri"/>
              </a:rPr>
              <a:t>Executive summary</a:t>
            </a:r>
          </a:p>
          <a:p>
            <a:pPr algn="ctr"/>
            <a:r>
              <a:rPr sz="1200" b="0">
                <a:solidFill>
                  <a:srgbClr val="FFFFFF"/>
                </a:solidFill>
                <a:latin typeface="Calibri"/>
              </a:rPr>
              <a:t>the offer and funding request</a:t>
            </a:r>
          </a:p>
        </p:txBody>
      </p:sp>
      <p:sp>
        <p:nvSpPr>
          <p:cNvPr id="11" name="Rounded Rectangle 10"/>
          <p:cNvSpPr/>
          <p:nvPr/>
        </p:nvSpPr>
        <p:spPr>
          <a:xfrm>
            <a:off x="2807208" y="2377440"/>
            <a:ext cx="2103120" cy="1463040"/>
          </a:xfrm>
          <a:prstGeom prst="roundRect">
            <a:avLst>
              <a:gd name="adj" fmla="val 1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400" b="1">
                <a:solidFill>
                  <a:srgbClr val="FFFFFF"/>
                </a:solidFill>
                <a:latin typeface="Calibri"/>
              </a:rPr>
              <a:t>Objectives</a:t>
            </a:r>
          </a:p>
          <a:p>
            <a:pPr algn="ctr"/>
            <a:r>
              <a:rPr sz="1200" b="0">
                <a:solidFill>
                  <a:srgbClr val="FFFFFF"/>
                </a:solidFill>
                <a:latin typeface="Calibri"/>
              </a:rPr>
              <a:t>e.g. 1,200 households in two years</a:t>
            </a:r>
          </a:p>
        </p:txBody>
      </p:sp>
      <p:sp>
        <p:nvSpPr>
          <p:cNvPr id="12" name="Rounded Rectangle 11"/>
          <p:cNvSpPr/>
          <p:nvPr/>
        </p:nvSpPr>
        <p:spPr>
          <a:xfrm>
            <a:off x="5065776" y="2377440"/>
            <a:ext cx="2103120" cy="1463040"/>
          </a:xfrm>
          <a:prstGeom prst="roundRect">
            <a:avLst>
              <a:gd name="adj" fmla="val 10000"/>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400" b="1">
                <a:solidFill>
                  <a:srgbClr val="FFFFFF"/>
                </a:solidFill>
                <a:latin typeface="Calibri"/>
              </a:rPr>
              <a:t>Market research</a:t>
            </a:r>
          </a:p>
          <a:p>
            <a:pPr algn="ctr"/>
            <a:r>
              <a:rPr sz="1200" b="0">
                <a:solidFill>
                  <a:srgbClr val="FFFFFF"/>
                </a:solidFill>
                <a:latin typeface="Calibri"/>
              </a:rPr>
              <a:t>customers, rivals, demand</a:t>
            </a:r>
          </a:p>
        </p:txBody>
      </p:sp>
      <p:sp>
        <p:nvSpPr>
          <p:cNvPr id="13" name="Rounded Rectangle 12"/>
          <p:cNvSpPr/>
          <p:nvPr/>
        </p:nvSpPr>
        <p:spPr>
          <a:xfrm>
            <a:off x="7324344" y="2377440"/>
            <a:ext cx="2103120" cy="1463040"/>
          </a:xfrm>
          <a:prstGeom prst="roundRect">
            <a:avLst>
              <a:gd name="adj" fmla="val 1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400" b="1">
                <a:solidFill>
                  <a:srgbClr val="FFFFFF"/>
                </a:solidFill>
                <a:latin typeface="Calibri"/>
              </a:rPr>
              <a:t>Operations and HR</a:t>
            </a:r>
          </a:p>
          <a:p>
            <a:pPr algn="ctr"/>
            <a:r>
              <a:rPr sz="1200" b="0">
                <a:solidFill>
                  <a:srgbClr val="FFFFFF"/>
                </a:solidFill>
                <a:latin typeface="Calibri"/>
              </a:rPr>
              <a:t>premises, equipment, staff</a:t>
            </a:r>
          </a:p>
        </p:txBody>
      </p:sp>
      <p:sp>
        <p:nvSpPr>
          <p:cNvPr id="14" name="Rounded Rectangle 13"/>
          <p:cNvSpPr/>
          <p:nvPr/>
        </p:nvSpPr>
        <p:spPr>
          <a:xfrm>
            <a:off x="9582912" y="2377440"/>
            <a:ext cx="2103120" cy="1463040"/>
          </a:xfrm>
          <a:prstGeom prst="roundRect">
            <a:avLst>
              <a:gd name="adj" fmla="val 10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400" b="1">
                <a:solidFill>
                  <a:srgbClr val="FFFFFF"/>
                </a:solidFill>
                <a:latin typeface="Calibri"/>
              </a:rPr>
              <a:t>Financial forecasts</a:t>
            </a:r>
          </a:p>
          <a:p>
            <a:pPr algn="ctr"/>
            <a:r>
              <a:rPr sz="1200" b="0">
                <a:solidFill>
                  <a:srgbClr val="FFFFFF"/>
                </a:solidFill>
                <a:latin typeface="Calibri"/>
              </a:rPr>
              <a:t>sales, costs, cash flow, break-even</a:t>
            </a:r>
          </a:p>
        </p:txBody>
      </p:sp>
      <p:sp>
        <p:nvSpPr>
          <p:cNvPr id="15" name="Rounded Rectangle 14"/>
          <p:cNvSpPr/>
          <p:nvPr/>
        </p:nvSpPr>
        <p:spPr>
          <a:xfrm>
            <a:off x="548640" y="4069080"/>
            <a:ext cx="5440680" cy="21488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4069080"/>
            <a:ext cx="5440680" cy="73152"/>
          </a:xfrm>
          <a:prstGeom prst="rect">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31520" y="425196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2E8B57"/>
                </a:solidFill>
                <a:latin typeface="Calibri"/>
              </a:rPr>
              <a:t>Benefits</a:t>
            </a:r>
          </a:p>
        </p:txBody>
      </p:sp>
      <p:sp>
        <p:nvSpPr>
          <p:cNvPr id="18" name="TextBox 17"/>
          <p:cNvSpPr txBox="1"/>
          <p:nvPr/>
        </p:nvSpPr>
        <p:spPr>
          <a:xfrm>
            <a:off x="731520" y="4709160"/>
            <a:ext cx="5074920" cy="1417320"/>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 Needed to obtain finance</a:t>
            </a:r>
          </a:p>
          <a:p>
            <a:pPr algn="l">
              <a:lnSpc>
                <a:spcPct val="110000"/>
              </a:lnSpc>
              <a:spcAft>
                <a:spcPts val="600"/>
              </a:spcAft>
            </a:pPr>
            <a:r>
              <a:rPr sz="1450" b="0" i="0">
                <a:solidFill>
                  <a:srgbClr val="222B36"/>
                </a:solidFill>
                <a:latin typeface="Calibri"/>
              </a:rPr>
              <a:t>+ Tests assumptions before money is spent</a:t>
            </a:r>
          </a:p>
          <a:p>
            <a:pPr algn="l">
              <a:lnSpc>
                <a:spcPct val="110000"/>
              </a:lnSpc>
              <a:spcAft>
                <a:spcPts val="600"/>
              </a:spcAft>
            </a:pPr>
            <a:r>
              <a:rPr sz="1450" b="0" i="0">
                <a:solidFill>
                  <a:srgbClr val="222B36"/>
                </a:solidFill>
                <a:latin typeface="Calibri"/>
              </a:rPr>
              <a:t>+ Sets targets to monitor progress</a:t>
            </a:r>
          </a:p>
        </p:txBody>
      </p:sp>
      <p:sp>
        <p:nvSpPr>
          <p:cNvPr id="19" name="Rounded Rectangle 18"/>
          <p:cNvSpPr/>
          <p:nvPr/>
        </p:nvSpPr>
        <p:spPr>
          <a:xfrm>
            <a:off x="6172200" y="4069080"/>
            <a:ext cx="5440680" cy="21488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172200" y="4069080"/>
            <a:ext cx="5440680" cy="73152"/>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55080" y="425196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Limitations</a:t>
            </a:r>
          </a:p>
        </p:txBody>
      </p:sp>
      <p:sp>
        <p:nvSpPr>
          <p:cNvPr id="22" name="TextBox 21"/>
          <p:cNvSpPr txBox="1"/>
          <p:nvPr/>
        </p:nvSpPr>
        <p:spPr>
          <a:xfrm>
            <a:off x="6355080" y="4709160"/>
            <a:ext cx="5074920" cy="1417320"/>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 Forecasts may be wrong</a:t>
            </a:r>
          </a:p>
          <a:p>
            <a:pPr algn="l">
              <a:lnSpc>
                <a:spcPct val="110000"/>
              </a:lnSpc>
              <a:spcAft>
                <a:spcPts val="600"/>
              </a:spcAft>
            </a:pPr>
            <a:r>
              <a:rPr sz="1450" b="0" i="0">
                <a:solidFill>
                  <a:srgbClr val="222B36"/>
                </a:solidFill>
                <a:latin typeface="Calibri"/>
              </a:rPr>
              <a:t>− Cannot remove uncertainty</a:t>
            </a:r>
          </a:p>
          <a:p>
            <a:pPr algn="l">
              <a:lnSpc>
                <a:spcPct val="110000"/>
              </a:lnSpc>
              <a:spcAft>
                <a:spcPts val="600"/>
              </a:spcAft>
            </a:pPr>
            <a:r>
              <a:rPr sz="1450" b="0" i="0">
                <a:solidFill>
                  <a:srgbClr val="222B36"/>
                </a:solidFill>
                <a:latin typeface="Calibri"/>
              </a:rPr>
              <a:t>− Takes time; can give false confidence</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1.1</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Applying it to Nexa Refill</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18</a:t>
            </a:r>
          </a:p>
        </p:txBody>
      </p:sp>
      <p:sp>
        <p:nvSpPr>
          <p:cNvPr id="8" name="Rectangle 7"/>
          <p:cNvSpPr/>
          <p:nvPr/>
        </p:nvSpPr>
        <p:spPr>
          <a:xfrm>
            <a:off x="548640" y="1463040"/>
            <a:ext cx="2103120" cy="50292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8368" y="1527048"/>
            <a:ext cx="1883663" cy="41148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Concept</a:t>
            </a:r>
          </a:p>
        </p:txBody>
      </p:sp>
      <p:sp>
        <p:nvSpPr>
          <p:cNvPr id="10" name="Rectangle 9"/>
          <p:cNvSpPr/>
          <p:nvPr/>
        </p:nvSpPr>
        <p:spPr>
          <a:xfrm>
            <a:off x="2743200" y="1463040"/>
            <a:ext cx="4480560" cy="50292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852928" y="1527048"/>
            <a:ext cx="4261104" cy="41148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What the case shows</a:t>
            </a:r>
          </a:p>
        </p:txBody>
      </p:sp>
      <p:sp>
        <p:nvSpPr>
          <p:cNvPr id="12" name="Rectangle 11"/>
          <p:cNvSpPr/>
          <p:nvPr/>
        </p:nvSpPr>
        <p:spPr>
          <a:xfrm>
            <a:off x="7315200" y="1463040"/>
            <a:ext cx="4297680" cy="50292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424927" y="1527048"/>
            <a:ext cx="4078224" cy="411480"/>
          </a:xfrm>
          <a:prstGeom prst="rect">
            <a:avLst/>
          </a:prstGeom>
          <a:noFill/>
        </p:spPr>
        <p:txBody>
          <a:bodyPr wrap="square" anchor="t" lIns="45720" rIns="45720">
            <a:spAutoFit/>
          </a:bodyPr>
          <a:lstStyle/>
          <a:p>
            <a:pPr algn="l">
              <a:lnSpc>
                <a:spcPct val="110000"/>
              </a:lnSpc>
              <a:spcAft>
                <a:spcPts val="600"/>
              </a:spcAft>
            </a:pPr>
            <a:r>
              <a:rPr sz="1500" b="1" i="0">
                <a:solidFill>
                  <a:srgbClr val="FFFFFF"/>
                </a:solidFill>
                <a:latin typeface="Calibri"/>
              </a:rPr>
              <a:t>What it means</a:t>
            </a:r>
          </a:p>
        </p:txBody>
      </p:sp>
      <p:sp>
        <p:nvSpPr>
          <p:cNvPr id="14" name="Rectangle 13"/>
          <p:cNvSpPr/>
          <p:nvPr/>
        </p:nvSpPr>
        <p:spPr>
          <a:xfrm>
            <a:off x="548640" y="2057400"/>
            <a:ext cx="2103120" cy="97840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8" y="2167128"/>
            <a:ext cx="1883663" cy="8229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Added value</a:t>
            </a:r>
          </a:p>
        </p:txBody>
      </p:sp>
      <p:sp>
        <p:nvSpPr>
          <p:cNvPr id="16" name="Rectangle 15"/>
          <p:cNvSpPr/>
          <p:nvPr/>
        </p:nvSpPr>
        <p:spPr>
          <a:xfrm>
            <a:off x="2743200" y="2057400"/>
            <a:ext cx="4480560" cy="97840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2852928" y="2167128"/>
            <a:ext cx="4261104" cy="8229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PKR 310 per refill, profit only PKR 80</a:t>
            </a:r>
          </a:p>
        </p:txBody>
      </p:sp>
      <p:sp>
        <p:nvSpPr>
          <p:cNvPr id="18" name="Rectangle 17"/>
          <p:cNvSpPr/>
          <p:nvPr/>
        </p:nvSpPr>
        <p:spPr>
          <a:xfrm>
            <a:off x="7315200" y="2057400"/>
            <a:ext cx="4297680" cy="97840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424927" y="2167128"/>
            <a:ext cx="4078224" cy="8229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Costs beyond materials matter</a:t>
            </a:r>
          </a:p>
        </p:txBody>
      </p:sp>
      <p:sp>
        <p:nvSpPr>
          <p:cNvPr id="20" name="Rectangle 19"/>
          <p:cNvSpPr/>
          <p:nvPr/>
        </p:nvSpPr>
        <p:spPr>
          <a:xfrm>
            <a:off x="548640" y="3108960"/>
            <a:ext cx="2103120" cy="97840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3218688"/>
            <a:ext cx="1883663" cy="8229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Opportunity cost</a:t>
            </a:r>
          </a:p>
        </p:txBody>
      </p:sp>
      <p:sp>
        <p:nvSpPr>
          <p:cNvPr id="22" name="Rectangle 21"/>
          <p:cNvSpPr/>
          <p:nvPr/>
        </p:nvSpPr>
        <p:spPr>
          <a:xfrm>
            <a:off x="2743200" y="3108960"/>
            <a:ext cx="4480560" cy="97840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2852928" y="3218688"/>
            <a:ext cx="4261104" cy="8229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PKR 600,000: tank, sales team, dispenser or reserve</a:t>
            </a:r>
          </a:p>
        </p:txBody>
      </p:sp>
      <p:sp>
        <p:nvSpPr>
          <p:cNvPr id="24" name="Rectangle 23"/>
          <p:cNvSpPr/>
          <p:nvPr/>
        </p:nvSpPr>
        <p:spPr>
          <a:xfrm>
            <a:off x="7315200" y="3108960"/>
            <a:ext cx="4297680" cy="97840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424927" y="3218688"/>
            <a:ext cx="4078224" cy="8229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The best option rejected is the cost</a:t>
            </a:r>
          </a:p>
        </p:txBody>
      </p:sp>
      <p:sp>
        <p:nvSpPr>
          <p:cNvPr id="26" name="Rectangle 25"/>
          <p:cNvSpPr/>
          <p:nvPr/>
        </p:nvSpPr>
        <p:spPr>
          <a:xfrm>
            <a:off x="548640" y="4160520"/>
            <a:ext cx="2103120" cy="97840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58368" y="4270248"/>
            <a:ext cx="1883663" cy="8229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Failure risk</a:t>
            </a:r>
          </a:p>
        </p:txBody>
      </p:sp>
      <p:sp>
        <p:nvSpPr>
          <p:cNvPr id="28" name="Rectangle 27"/>
          <p:cNvSpPr/>
          <p:nvPr/>
        </p:nvSpPr>
        <p:spPr>
          <a:xfrm>
            <a:off x="2743200" y="4160520"/>
            <a:ext cx="4480560" cy="97840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2852928" y="4270248"/>
            <a:ext cx="4261104" cy="8229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PKR 700,000 paid now, hotel pays in 45 days</a:t>
            </a:r>
          </a:p>
        </p:txBody>
      </p:sp>
      <p:sp>
        <p:nvSpPr>
          <p:cNvPr id="30" name="Rectangle 29"/>
          <p:cNvSpPr/>
          <p:nvPr/>
        </p:nvSpPr>
        <p:spPr>
          <a:xfrm>
            <a:off x="7315200" y="4160520"/>
            <a:ext cx="4297680" cy="97840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424927" y="4270248"/>
            <a:ext cx="4078224" cy="8229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Cash, not profit, could stop Nexa</a:t>
            </a:r>
          </a:p>
        </p:txBody>
      </p:sp>
      <p:sp>
        <p:nvSpPr>
          <p:cNvPr id="32" name="Rectangle 31"/>
          <p:cNvSpPr/>
          <p:nvPr/>
        </p:nvSpPr>
        <p:spPr>
          <a:xfrm>
            <a:off x="548640" y="5212079"/>
            <a:ext cx="2103120" cy="97840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58368" y="5321807"/>
            <a:ext cx="1883663" cy="8229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Enterprise</a:t>
            </a:r>
          </a:p>
        </p:txBody>
      </p:sp>
      <p:sp>
        <p:nvSpPr>
          <p:cNvPr id="34" name="Rectangle 33"/>
          <p:cNvSpPr/>
          <p:nvPr/>
        </p:nvSpPr>
        <p:spPr>
          <a:xfrm>
            <a:off x="2743200" y="5212079"/>
            <a:ext cx="4480560" cy="97840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2852928" y="5321807"/>
            <a:ext cx="4261104" cy="8229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Amina risks savings; a worker designs a dispenser</a:t>
            </a:r>
          </a:p>
        </p:txBody>
      </p:sp>
      <p:sp>
        <p:nvSpPr>
          <p:cNvPr id="36" name="Rectangle 35"/>
          <p:cNvSpPr/>
          <p:nvPr/>
        </p:nvSpPr>
        <p:spPr>
          <a:xfrm>
            <a:off x="7315200" y="5212079"/>
            <a:ext cx="4297680" cy="97840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7424927" y="5321807"/>
            <a:ext cx="4078224" cy="8229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Entrepreneur and intrapreneur together</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QUICK QUIZ · 3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Check 3</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19</a:t>
            </a:r>
          </a:p>
        </p:txBody>
      </p:sp>
      <p:sp>
        <p:nvSpPr>
          <p:cNvPr id="8" name="Rounded Rectangle 7"/>
          <p:cNvSpPr/>
          <p:nvPr/>
        </p:nvSpPr>
        <p:spPr>
          <a:xfrm>
            <a:off x="548640" y="155448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73736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463040" y="169163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Define the term intrapreneur.</a:t>
            </a:r>
          </a:p>
        </p:txBody>
      </p:sp>
      <p:sp>
        <p:nvSpPr>
          <p:cNvPr id="11" name="TextBox 10"/>
          <p:cNvSpPr txBox="1"/>
          <p:nvPr/>
        </p:nvSpPr>
        <p:spPr>
          <a:xfrm>
            <a:off x="1463040" y="235915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An employee who acts entrepreneurially inside an existing business.</a:t>
            </a:r>
          </a:p>
        </p:txBody>
      </p:sp>
      <p:sp>
        <p:nvSpPr>
          <p:cNvPr id="12" name="Rounded Rectangle 11"/>
          <p:cNvSpPr/>
          <p:nvPr/>
        </p:nvSpPr>
        <p:spPr>
          <a:xfrm>
            <a:off x="548640" y="3063239"/>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777240" y="324612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4" name="TextBox 13"/>
          <p:cNvSpPr txBox="1"/>
          <p:nvPr/>
        </p:nvSpPr>
        <p:spPr>
          <a:xfrm>
            <a:off x="1463040" y="320039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Give one difference between risk and uncertainty.</a:t>
            </a:r>
          </a:p>
        </p:txBody>
      </p:sp>
      <p:sp>
        <p:nvSpPr>
          <p:cNvPr id="15" name="TextBox 14"/>
          <p:cNvSpPr txBox="1"/>
          <p:nvPr/>
        </p:nvSpPr>
        <p:spPr>
          <a:xfrm>
            <a:off x="1463040" y="3867911"/>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Risk can be measured or estimated; uncertainty cannot.</a:t>
            </a:r>
          </a:p>
        </p:txBody>
      </p:sp>
      <p:sp>
        <p:nvSpPr>
          <p:cNvPr id="16" name="Rounded Rectangle 15"/>
          <p:cNvSpPr/>
          <p:nvPr/>
        </p:nvSpPr>
        <p:spPr>
          <a:xfrm>
            <a:off x="548640" y="457200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77240" y="475488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1463040" y="4709160"/>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Give one benefit and one limitation of a business plan.</a:t>
            </a:r>
          </a:p>
        </p:txBody>
      </p:sp>
      <p:sp>
        <p:nvSpPr>
          <p:cNvPr id="19" name="TextBox 18"/>
          <p:cNvSpPr txBox="1"/>
          <p:nvPr/>
        </p:nvSpPr>
        <p:spPr>
          <a:xfrm>
            <a:off x="1463040" y="537667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Helps obtain finance / forecasts may be inaccurate.</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CASE DISCUSSION · 6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Back to Nexa: make the decision</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20</a:t>
            </a:r>
          </a:p>
        </p:txBody>
      </p:sp>
      <p:sp>
        <p:nvSpPr>
          <p:cNvPr id="8" name="Rounded Rectangle 7"/>
          <p:cNvSpPr/>
          <p:nvPr/>
        </p:nvSpPr>
        <p:spPr>
          <a:xfrm>
            <a:off x="548640" y="1463040"/>
            <a:ext cx="5440680" cy="11887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31520" y="1847088"/>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A</a:t>
            </a:r>
          </a:p>
        </p:txBody>
      </p:sp>
      <p:sp>
        <p:nvSpPr>
          <p:cNvPr id="10" name="TextBox 9"/>
          <p:cNvSpPr txBox="1"/>
          <p:nvPr/>
        </p:nvSpPr>
        <p:spPr>
          <a:xfrm>
            <a:off x="1417319" y="1645920"/>
            <a:ext cx="4434840" cy="914400"/>
          </a:xfrm>
          <a:prstGeom prst="rect">
            <a:avLst/>
          </a:prstGeom>
          <a:noFill/>
        </p:spPr>
        <p:txBody>
          <a:bodyPr wrap="square" anchor="t" lIns="45720" rIns="45720">
            <a:spAutoFit/>
          </a:bodyPr>
          <a:lstStyle/>
          <a:p>
            <a:pPr algn="l">
              <a:lnSpc>
                <a:spcPct val="110000"/>
              </a:lnSpc>
              <a:spcAft>
                <a:spcPts val="600"/>
              </a:spcAft>
            </a:pPr>
            <a:r>
              <a:rPr sz="1500" b="1" i="0">
                <a:solidFill>
                  <a:srgbClr val="222B36"/>
                </a:solidFill>
                <a:latin typeface="Calibri"/>
              </a:rPr>
              <a:t>Buy a second mixing tank for more reliable output</a:t>
            </a:r>
          </a:p>
        </p:txBody>
      </p:sp>
      <p:sp>
        <p:nvSpPr>
          <p:cNvPr id="11" name="Rounded Rectangle 10"/>
          <p:cNvSpPr/>
          <p:nvPr/>
        </p:nvSpPr>
        <p:spPr>
          <a:xfrm>
            <a:off x="6172200" y="1463040"/>
            <a:ext cx="5440680" cy="11887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6355080" y="1847088"/>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B</a:t>
            </a:r>
          </a:p>
        </p:txBody>
      </p:sp>
      <p:sp>
        <p:nvSpPr>
          <p:cNvPr id="13" name="TextBox 12"/>
          <p:cNvSpPr txBox="1"/>
          <p:nvPr/>
        </p:nvSpPr>
        <p:spPr>
          <a:xfrm>
            <a:off x="7040880" y="1645920"/>
            <a:ext cx="4434840" cy="914400"/>
          </a:xfrm>
          <a:prstGeom prst="rect">
            <a:avLst/>
          </a:prstGeom>
          <a:noFill/>
        </p:spPr>
        <p:txBody>
          <a:bodyPr wrap="square" anchor="t" lIns="45720" rIns="45720">
            <a:spAutoFit/>
          </a:bodyPr>
          <a:lstStyle/>
          <a:p>
            <a:pPr algn="l">
              <a:lnSpc>
                <a:spcPct val="110000"/>
              </a:lnSpc>
              <a:spcAft>
                <a:spcPts val="600"/>
              </a:spcAft>
            </a:pPr>
            <a:r>
              <a:rPr sz="1500" b="1" i="0">
                <a:solidFill>
                  <a:srgbClr val="222B36"/>
                </a:solidFill>
                <a:latin typeface="Calibri"/>
              </a:rPr>
              <a:t>Hire a hotel sales team to win more contracts</a:t>
            </a:r>
          </a:p>
        </p:txBody>
      </p:sp>
      <p:sp>
        <p:nvSpPr>
          <p:cNvPr id="14" name="Rounded Rectangle 13"/>
          <p:cNvSpPr/>
          <p:nvPr/>
        </p:nvSpPr>
        <p:spPr>
          <a:xfrm>
            <a:off x="548640" y="2788920"/>
            <a:ext cx="5440680" cy="11887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31520" y="3172968"/>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C</a:t>
            </a:r>
          </a:p>
        </p:txBody>
      </p:sp>
      <p:sp>
        <p:nvSpPr>
          <p:cNvPr id="16" name="TextBox 15"/>
          <p:cNvSpPr txBox="1"/>
          <p:nvPr/>
        </p:nvSpPr>
        <p:spPr>
          <a:xfrm>
            <a:off x="1417319" y="2971800"/>
            <a:ext cx="4434840" cy="914400"/>
          </a:xfrm>
          <a:prstGeom prst="rect">
            <a:avLst/>
          </a:prstGeom>
          <a:noFill/>
        </p:spPr>
        <p:txBody>
          <a:bodyPr wrap="square" anchor="t" lIns="45720" rIns="45720">
            <a:spAutoFit/>
          </a:bodyPr>
          <a:lstStyle/>
          <a:p>
            <a:pPr algn="l">
              <a:lnSpc>
                <a:spcPct val="110000"/>
              </a:lnSpc>
              <a:spcAft>
                <a:spcPts val="600"/>
              </a:spcAft>
            </a:pPr>
            <a:r>
              <a:rPr sz="1500" b="1" i="0">
                <a:solidFill>
                  <a:srgbClr val="222B36"/>
                </a:solidFill>
                <a:latin typeface="Calibri"/>
              </a:rPr>
              <a:t>Fund the worker’s returnable dispenser trial</a:t>
            </a:r>
          </a:p>
        </p:txBody>
      </p:sp>
      <p:sp>
        <p:nvSpPr>
          <p:cNvPr id="17" name="Rounded Rectangle 16"/>
          <p:cNvSpPr/>
          <p:nvPr/>
        </p:nvSpPr>
        <p:spPr>
          <a:xfrm>
            <a:off x="6172200" y="2788920"/>
            <a:ext cx="5440680" cy="11887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355080" y="3172968"/>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D</a:t>
            </a:r>
          </a:p>
        </p:txBody>
      </p:sp>
      <p:sp>
        <p:nvSpPr>
          <p:cNvPr id="19" name="TextBox 18"/>
          <p:cNvSpPr txBox="1"/>
          <p:nvPr/>
        </p:nvSpPr>
        <p:spPr>
          <a:xfrm>
            <a:off x="7040880" y="2971800"/>
            <a:ext cx="4434840" cy="914400"/>
          </a:xfrm>
          <a:prstGeom prst="rect">
            <a:avLst/>
          </a:prstGeom>
          <a:noFill/>
        </p:spPr>
        <p:txBody>
          <a:bodyPr wrap="square" anchor="t" lIns="45720" rIns="45720">
            <a:spAutoFit/>
          </a:bodyPr>
          <a:lstStyle/>
          <a:p>
            <a:pPr algn="l">
              <a:lnSpc>
                <a:spcPct val="110000"/>
              </a:lnSpc>
              <a:spcAft>
                <a:spcPts val="600"/>
              </a:spcAft>
            </a:pPr>
            <a:r>
              <a:rPr sz="1500" b="1" i="0">
                <a:solidFill>
                  <a:srgbClr val="222B36"/>
                </a:solidFill>
                <a:latin typeface="Calibri"/>
              </a:rPr>
              <a:t>Keep PKR 600,000 as a cash reserve for the hotel order</a:t>
            </a:r>
          </a:p>
        </p:txBody>
      </p:sp>
      <p:sp>
        <p:nvSpPr>
          <p:cNvPr id="20" name="Rounded Rectangle 19"/>
          <p:cNvSpPr/>
          <p:nvPr/>
        </p:nvSpPr>
        <p:spPr>
          <a:xfrm>
            <a:off x="548640" y="4206240"/>
            <a:ext cx="11064240" cy="201168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4297680"/>
            <a:ext cx="10607040" cy="1874519"/>
          </a:xfrm>
          <a:prstGeom prst="rect">
            <a:avLst/>
          </a:prstGeom>
          <a:noFill/>
        </p:spPr>
        <p:txBody>
          <a:bodyPr wrap="square" anchor="t" lIns="45720" rIns="45720">
            <a:spAutoFit/>
          </a:bodyPr>
          <a:lstStyle/>
          <a:p>
            <a:pPr algn="l">
              <a:lnSpc>
                <a:spcPct val="110000"/>
              </a:lnSpc>
              <a:spcAft>
                <a:spcPts val="600"/>
              </a:spcAft>
            </a:pPr>
            <a:r>
              <a:rPr sz="1600" b="1" i="0">
                <a:solidFill>
                  <a:srgbClr val="E0A526"/>
                </a:solidFill>
                <a:latin typeface="Calibri"/>
              </a:rPr>
              <a:t>Discuss: </a:t>
            </a:r>
            <a:r>
              <a:rPr sz="1600" b="0" i="0">
                <a:solidFill>
                  <a:srgbClr val="FFFFFF"/>
                </a:solidFill>
                <a:latin typeface="Calibri"/>
              </a:rPr>
              <a:t>Which ONE option should Amina choose? Justify it, and name the opportunity cost.</a:t>
            </a:r>
          </a:p>
          <a:p>
            <a:pPr algn="l">
              <a:lnSpc>
                <a:spcPct val="110000"/>
              </a:lnSpc>
              <a:spcAft>
                <a:spcPts val="600"/>
              </a:spcAft>
            </a:pPr>
            <a:r>
              <a:rPr sz="1600" b="1" i="0">
                <a:solidFill>
                  <a:srgbClr val="E0A526"/>
                </a:solidFill>
                <a:latin typeface="Calibri"/>
              </a:rPr>
              <a:t>Use the case: </a:t>
            </a:r>
            <a:r>
              <a:rPr sz="1600" b="0" i="0">
                <a:solidFill>
                  <a:srgbClr val="FFFFFF"/>
                </a:solidFill>
                <a:latin typeface="Calibri"/>
              </a:rPr>
              <a:t>PKR 700,000 paid now, hotel pays in 45 days, profit up only 44%, the bank wants a plan.</a:t>
            </a:r>
          </a:p>
          <a:p>
            <a:pPr algn="l">
              <a:lnSpc>
                <a:spcPct val="110000"/>
              </a:lnSpc>
              <a:spcAft>
                <a:spcPts val="600"/>
              </a:spcAft>
            </a:pPr>
            <a:r>
              <a:rPr sz="1600" b="1" i="0">
                <a:solidFill>
                  <a:srgbClr val="E0A526"/>
                </a:solidFill>
                <a:latin typeface="Calibri"/>
              </a:rPr>
              <a:t>Judge: </a:t>
            </a:r>
            <a:r>
              <a:rPr sz="1600" b="0" i="0">
                <a:solidFill>
                  <a:srgbClr val="FFFFFF"/>
                </a:solidFill>
                <a:latin typeface="Calibri"/>
              </a:rPr>
              <a:t>what could make Nexa fail first: no cash, no capacity or no customers?</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EXAM TECHNIQUE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How you earn the marks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21</a:t>
            </a:r>
          </a:p>
        </p:txBody>
      </p:sp>
      <p:sp>
        <p:nvSpPr>
          <p:cNvPr id="8" name="Rounded Rectangle 7"/>
          <p:cNvSpPr/>
          <p:nvPr/>
        </p:nvSpPr>
        <p:spPr>
          <a:xfrm>
            <a:off x="548640" y="1508760"/>
            <a:ext cx="2606040" cy="1920240"/>
          </a:xfrm>
          <a:prstGeom prst="roundRect">
            <a:avLst>
              <a:gd name="adj" fmla="val 12000"/>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500" b="1">
                <a:solidFill>
                  <a:srgbClr val="FFFFFF"/>
                </a:solidFill>
                <a:latin typeface="Calibri"/>
              </a:rPr>
              <a:t>[k]</a:t>
            </a:r>
          </a:p>
          <a:p>
            <a:pPr algn="ctr"/>
            <a:r>
              <a:rPr sz="1800" b="1">
                <a:solidFill>
                  <a:srgbClr val="FFFFFF"/>
                </a:solidFill>
                <a:latin typeface="Calibri"/>
              </a:rPr>
              <a:t>AO1 Knowledge</a:t>
            </a:r>
          </a:p>
          <a:p>
            <a:pPr algn="ctr"/>
            <a:r>
              <a:rPr sz="1300" b="0">
                <a:solidFill>
                  <a:srgbClr val="FFFFFF"/>
                </a:solidFill>
                <a:latin typeface="Calibri"/>
              </a:rPr>
              <a:t>State a correct term or point</a:t>
            </a:r>
          </a:p>
        </p:txBody>
      </p:sp>
      <p:sp>
        <p:nvSpPr>
          <p:cNvPr id="9" name="Rounded Rectangle 8"/>
          <p:cNvSpPr/>
          <p:nvPr/>
        </p:nvSpPr>
        <p:spPr>
          <a:xfrm>
            <a:off x="3383280" y="1508760"/>
            <a:ext cx="2606040" cy="1920240"/>
          </a:xfrm>
          <a:prstGeom prst="roundRect">
            <a:avLst>
              <a:gd name="adj" fmla="val 12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500" b="1">
                <a:solidFill>
                  <a:srgbClr val="FFFFFF"/>
                </a:solidFill>
                <a:latin typeface="Calibri"/>
              </a:rPr>
              <a:t>[app]</a:t>
            </a:r>
          </a:p>
          <a:p>
            <a:pPr algn="ctr"/>
            <a:r>
              <a:rPr sz="1800" b="1">
                <a:solidFill>
                  <a:srgbClr val="FFFFFF"/>
                </a:solidFill>
                <a:latin typeface="Calibri"/>
              </a:rPr>
              <a:t>AO2 Application</a:t>
            </a:r>
          </a:p>
          <a:p>
            <a:pPr algn="ctr"/>
            <a:r>
              <a:rPr sz="1300" b="0">
                <a:solidFill>
                  <a:srgbClr val="FFFFFF"/>
                </a:solidFill>
                <a:latin typeface="Calibri"/>
              </a:rPr>
              <a:t>Use THIS business: names, numbers, line evidence</a:t>
            </a:r>
          </a:p>
        </p:txBody>
      </p:sp>
      <p:sp>
        <p:nvSpPr>
          <p:cNvPr id="10" name="Rounded Rectangle 9"/>
          <p:cNvSpPr/>
          <p:nvPr/>
        </p:nvSpPr>
        <p:spPr>
          <a:xfrm>
            <a:off x="6217920" y="1508760"/>
            <a:ext cx="2606040" cy="1920240"/>
          </a:xfrm>
          <a:prstGeom prst="roundRect">
            <a:avLst>
              <a:gd name="adj" fmla="val 12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500" b="1">
                <a:solidFill>
                  <a:srgbClr val="FFFFFF"/>
                </a:solidFill>
                <a:latin typeface="Calibri"/>
              </a:rPr>
              <a:t>[an]</a:t>
            </a:r>
          </a:p>
          <a:p>
            <a:pPr algn="ctr"/>
            <a:r>
              <a:rPr sz="1800" b="1">
                <a:solidFill>
                  <a:srgbClr val="FFFFFF"/>
                </a:solidFill>
                <a:latin typeface="Calibri"/>
              </a:rPr>
              <a:t>AO3 Analysis</a:t>
            </a:r>
          </a:p>
          <a:p>
            <a:pPr algn="ctr"/>
            <a:r>
              <a:rPr sz="1300" b="0">
                <a:solidFill>
                  <a:srgbClr val="FFFFFF"/>
                </a:solidFill>
                <a:latin typeface="Calibri"/>
              </a:rPr>
              <a:t>Develop the chain: “so… which leads to…”</a:t>
            </a:r>
          </a:p>
        </p:txBody>
      </p:sp>
      <p:sp>
        <p:nvSpPr>
          <p:cNvPr id="11" name="Rounded Rectangle 10"/>
          <p:cNvSpPr/>
          <p:nvPr/>
        </p:nvSpPr>
        <p:spPr>
          <a:xfrm>
            <a:off x="9052560" y="1508760"/>
            <a:ext cx="2606040" cy="1920240"/>
          </a:xfrm>
          <a:prstGeom prst="roundRect">
            <a:avLst>
              <a:gd name="adj" fmla="val 12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500" b="1">
                <a:solidFill>
                  <a:srgbClr val="FFFFFF"/>
                </a:solidFill>
                <a:latin typeface="Calibri"/>
              </a:rPr>
              <a:t>[eval]</a:t>
            </a:r>
          </a:p>
          <a:p>
            <a:pPr algn="ctr"/>
            <a:r>
              <a:rPr sz="1800" b="1">
                <a:solidFill>
                  <a:srgbClr val="FFFFFF"/>
                </a:solidFill>
                <a:latin typeface="Calibri"/>
              </a:rPr>
              <a:t>AO4 Evaluation</a:t>
            </a:r>
          </a:p>
          <a:p>
            <a:pPr algn="ctr"/>
            <a:r>
              <a:rPr sz="1300" b="0">
                <a:solidFill>
                  <a:srgbClr val="FFFFFF"/>
                </a:solidFill>
                <a:latin typeface="Calibri"/>
              </a:rPr>
              <a:t>Judge: “Overall… because… it depends on…”</a:t>
            </a:r>
          </a:p>
        </p:txBody>
      </p:sp>
      <p:sp>
        <p:nvSpPr>
          <p:cNvPr id="12" name="Rectangle 11"/>
          <p:cNvSpPr/>
          <p:nvPr/>
        </p:nvSpPr>
        <p:spPr>
          <a:xfrm>
            <a:off x="548640" y="3657600"/>
            <a:ext cx="11064240" cy="40233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85800" y="3694176"/>
            <a:ext cx="237744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Define</a:t>
            </a:r>
          </a:p>
        </p:txBody>
      </p:sp>
      <p:sp>
        <p:nvSpPr>
          <p:cNvPr id="14" name="TextBox 13"/>
          <p:cNvSpPr txBox="1"/>
          <p:nvPr/>
        </p:nvSpPr>
        <p:spPr>
          <a:xfrm>
            <a:off x="3108960" y="3694176"/>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[2]</a:t>
            </a:r>
          </a:p>
        </p:txBody>
      </p:sp>
      <p:sp>
        <p:nvSpPr>
          <p:cNvPr id="15" name="TextBox 14"/>
          <p:cNvSpPr txBox="1"/>
          <p:nvPr/>
        </p:nvSpPr>
        <p:spPr>
          <a:xfrm>
            <a:off x="3931920" y="3694176"/>
            <a:ext cx="758952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Full, precise definition; an example alone is not enough</a:t>
            </a:r>
          </a:p>
        </p:txBody>
      </p:sp>
      <p:sp>
        <p:nvSpPr>
          <p:cNvPr id="16" name="Rectangle 15"/>
          <p:cNvSpPr/>
          <p:nvPr/>
        </p:nvSpPr>
        <p:spPr>
          <a:xfrm>
            <a:off x="548640" y="4087368"/>
            <a:ext cx="11064240" cy="4023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85800" y="4123944"/>
            <a:ext cx="237744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Identify</a:t>
            </a:r>
          </a:p>
        </p:txBody>
      </p:sp>
      <p:sp>
        <p:nvSpPr>
          <p:cNvPr id="18" name="TextBox 17"/>
          <p:cNvSpPr txBox="1"/>
          <p:nvPr/>
        </p:nvSpPr>
        <p:spPr>
          <a:xfrm>
            <a:off x="3108960" y="4123944"/>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[1]</a:t>
            </a:r>
          </a:p>
        </p:txBody>
      </p:sp>
      <p:sp>
        <p:nvSpPr>
          <p:cNvPr id="19" name="TextBox 18"/>
          <p:cNvSpPr txBox="1"/>
          <p:nvPr/>
        </p:nvSpPr>
        <p:spPr>
          <a:xfrm>
            <a:off x="3931920" y="4123944"/>
            <a:ext cx="758952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One valid point</a:t>
            </a:r>
          </a:p>
        </p:txBody>
      </p:sp>
      <p:sp>
        <p:nvSpPr>
          <p:cNvPr id="20" name="Rectangle 19"/>
          <p:cNvSpPr/>
          <p:nvPr/>
        </p:nvSpPr>
        <p:spPr>
          <a:xfrm>
            <a:off x="548640" y="4517136"/>
            <a:ext cx="11064240" cy="40233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85800" y="4553712"/>
            <a:ext cx="237744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Explain</a:t>
            </a:r>
          </a:p>
        </p:txBody>
      </p:sp>
      <p:sp>
        <p:nvSpPr>
          <p:cNvPr id="22" name="TextBox 21"/>
          <p:cNvSpPr txBox="1"/>
          <p:nvPr/>
        </p:nvSpPr>
        <p:spPr>
          <a:xfrm>
            <a:off x="3108960" y="4553712"/>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[3]</a:t>
            </a:r>
          </a:p>
        </p:txBody>
      </p:sp>
      <p:sp>
        <p:nvSpPr>
          <p:cNvPr id="23" name="TextBox 22"/>
          <p:cNvSpPr txBox="1"/>
          <p:nvPr/>
        </p:nvSpPr>
        <p:spPr>
          <a:xfrm>
            <a:off x="3931920" y="4553712"/>
            <a:ext cx="758952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AO1 1 + AO2 2: one point, developed (in the case for Paper 2)</a:t>
            </a:r>
          </a:p>
        </p:txBody>
      </p:sp>
      <p:sp>
        <p:nvSpPr>
          <p:cNvPr id="24" name="Rectangle 23"/>
          <p:cNvSpPr/>
          <p:nvPr/>
        </p:nvSpPr>
        <p:spPr>
          <a:xfrm>
            <a:off x="548640" y="4946904"/>
            <a:ext cx="11064240" cy="4023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85800" y="4983480"/>
            <a:ext cx="237744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Analyse</a:t>
            </a:r>
          </a:p>
        </p:txBody>
      </p:sp>
      <p:sp>
        <p:nvSpPr>
          <p:cNvPr id="26" name="TextBox 25"/>
          <p:cNvSpPr txBox="1"/>
          <p:nvPr/>
        </p:nvSpPr>
        <p:spPr>
          <a:xfrm>
            <a:off x="3108960" y="4983480"/>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[5]</a:t>
            </a:r>
          </a:p>
        </p:txBody>
      </p:sp>
      <p:sp>
        <p:nvSpPr>
          <p:cNvPr id="27" name="TextBox 26"/>
          <p:cNvSpPr txBox="1"/>
          <p:nvPr/>
        </p:nvSpPr>
        <p:spPr>
          <a:xfrm>
            <a:off x="3931920" y="4983480"/>
            <a:ext cx="758952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AO1 1 + AO2 2 + AO3 2</a:t>
            </a:r>
          </a:p>
        </p:txBody>
      </p:sp>
      <p:sp>
        <p:nvSpPr>
          <p:cNvPr id="28" name="Rectangle 27"/>
          <p:cNvSpPr/>
          <p:nvPr/>
        </p:nvSpPr>
        <p:spPr>
          <a:xfrm>
            <a:off x="548640" y="5376672"/>
            <a:ext cx="11064240" cy="402336"/>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85800" y="5413248"/>
            <a:ext cx="237744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Analyse two…</a:t>
            </a:r>
          </a:p>
        </p:txBody>
      </p:sp>
      <p:sp>
        <p:nvSpPr>
          <p:cNvPr id="30" name="TextBox 29"/>
          <p:cNvSpPr txBox="1"/>
          <p:nvPr/>
        </p:nvSpPr>
        <p:spPr>
          <a:xfrm>
            <a:off x="3108960" y="5413248"/>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[8]</a:t>
            </a:r>
          </a:p>
        </p:txBody>
      </p:sp>
      <p:sp>
        <p:nvSpPr>
          <p:cNvPr id="31" name="TextBox 30"/>
          <p:cNvSpPr txBox="1"/>
          <p:nvPr/>
        </p:nvSpPr>
        <p:spPr>
          <a:xfrm>
            <a:off x="3931920" y="5413248"/>
            <a:ext cx="758952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AO1 2 + AO2 2 + AO3 4 (levels): two developed chains</a:t>
            </a:r>
          </a:p>
        </p:txBody>
      </p:sp>
      <p:sp>
        <p:nvSpPr>
          <p:cNvPr id="32" name="Rectangle 31"/>
          <p:cNvSpPr/>
          <p:nvPr/>
        </p:nvSpPr>
        <p:spPr>
          <a:xfrm>
            <a:off x="548640" y="5806440"/>
            <a:ext cx="11064240" cy="4023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85800" y="5843016"/>
            <a:ext cx="237744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Evaluate</a:t>
            </a:r>
          </a:p>
        </p:txBody>
      </p:sp>
      <p:sp>
        <p:nvSpPr>
          <p:cNvPr id="34" name="TextBox 33"/>
          <p:cNvSpPr txBox="1"/>
          <p:nvPr/>
        </p:nvSpPr>
        <p:spPr>
          <a:xfrm>
            <a:off x="3108960" y="5843016"/>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[12]</a:t>
            </a:r>
          </a:p>
        </p:txBody>
      </p:sp>
      <p:sp>
        <p:nvSpPr>
          <p:cNvPr id="35" name="TextBox 34"/>
          <p:cNvSpPr txBox="1"/>
          <p:nvPr/>
        </p:nvSpPr>
        <p:spPr>
          <a:xfrm>
            <a:off x="3931920" y="5843016"/>
            <a:ext cx="758952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AO1 2 + AO2 2 + AO3 2 + AO4 6: two sides, then a supported judgement in context</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MODEL ANSWER · COLOUR-CODED</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Worked answer: Analyse two… [8]</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22</a:t>
            </a:r>
          </a:p>
        </p:txBody>
      </p:sp>
      <p:sp>
        <p:nvSpPr>
          <p:cNvPr id="8" name="Rounded Rectangle 7"/>
          <p:cNvSpPr/>
          <p:nvPr/>
        </p:nvSpPr>
        <p:spPr>
          <a:xfrm>
            <a:off x="548640" y="1417320"/>
            <a:ext cx="11064240" cy="86868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481328"/>
            <a:ext cx="10607040" cy="77724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Exam-style question  </a:t>
            </a:r>
            <a:r>
              <a:rPr sz="1700" b="0" i="0">
                <a:solidFill>
                  <a:srgbClr val="FFFFFF"/>
                </a:solidFill>
                <a:latin typeface="Calibri"/>
              </a:rPr>
              <a:t>Analyse two qualities that Kofi will need to be a successful entrepreneur.  [8]</a:t>
            </a:r>
          </a:p>
        </p:txBody>
      </p:sp>
      <p:sp>
        <p:nvSpPr>
          <p:cNvPr id="10" name="Rounded Rectangle 9"/>
          <p:cNvSpPr/>
          <p:nvPr/>
        </p:nvSpPr>
        <p:spPr>
          <a:xfrm>
            <a:off x="548640" y="2359152"/>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404872"/>
            <a:ext cx="10698480" cy="68580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The business: </a:t>
            </a:r>
            <a:r>
              <a:rPr sz="1400" b="0" i="0">
                <a:solidFill>
                  <a:srgbClr val="222B36"/>
                </a:solidFill>
                <a:latin typeface="Calibri"/>
              </a:rPr>
              <a:t>Kofi plans to open a bicycle repair shop in a small town. He will use $6000 of his own savings. A national chain has just opened a branch nearby.</a:t>
            </a:r>
          </a:p>
        </p:txBody>
      </p:sp>
      <p:sp>
        <p:nvSpPr>
          <p:cNvPr id="12" name="TextBox 11"/>
          <p:cNvSpPr txBox="1"/>
          <p:nvPr/>
        </p:nvSpPr>
        <p:spPr>
          <a:xfrm>
            <a:off x="548640" y="3246120"/>
            <a:ext cx="11064240" cy="2194560"/>
          </a:xfrm>
          <a:prstGeom prst="rect">
            <a:avLst/>
          </a:prstGeom>
          <a:noFill/>
        </p:spPr>
        <p:txBody>
          <a:bodyPr wrap="square" anchor="t" lIns="45720" rIns="45720">
            <a:spAutoFit/>
          </a:bodyPr>
          <a:lstStyle/>
          <a:p>
            <a:pPr algn="l">
              <a:lnSpc>
                <a:spcPct val="110000"/>
              </a:lnSpc>
              <a:spcAft>
                <a:spcPts val="600"/>
              </a:spcAft>
            </a:pPr>
            <a:r>
              <a:rPr sz="1500" b="1" i="0">
                <a:solidFill>
                  <a:srgbClr val="222B36"/>
                </a:solidFill>
                <a:latin typeface="Calibri"/>
              </a:rPr>
              <a:t>Quality 1: </a:t>
            </a:r>
            <a:r>
              <a:rPr sz="1500" b="1" i="0">
                <a:solidFill>
                  <a:srgbClr val="2F6FB5"/>
                </a:solidFill>
                <a:latin typeface="Calibri"/>
              </a:rPr>
              <a:t>Risk-taking</a:t>
            </a:r>
            <a:r>
              <a:rPr sz="1500" b="0" i="0">
                <a:solidFill>
                  <a:srgbClr val="222B36"/>
                </a:solidFill>
                <a:latin typeface="Calibri"/>
              </a:rPr>
              <a:t>: </a:t>
            </a:r>
            <a:r>
              <a:rPr sz="1500" b="1" i="0">
                <a:solidFill>
                  <a:srgbClr val="0E7C86"/>
                </a:solidFill>
                <a:latin typeface="Calibri"/>
              </a:rPr>
              <a:t>Kofi must put his $6000 of savings into the shop</a:t>
            </a:r>
            <a:r>
              <a:rPr sz="1500" b="0" i="0">
                <a:solidFill>
                  <a:srgbClr val="222B36"/>
                </a:solidFill>
                <a:latin typeface="Calibri"/>
              </a:rPr>
              <a:t>, </a:t>
            </a:r>
            <a:r>
              <a:rPr sz="1500" b="1" i="0">
                <a:solidFill>
                  <a:srgbClr val="E0A526"/>
                </a:solidFill>
                <a:latin typeface="Calibri"/>
              </a:rPr>
              <a:t>so he can start without a loan, but he must accept he could lose it all, which keeps him focused on making the shop profitable.</a:t>
            </a:r>
          </a:p>
          <a:p>
            <a:pPr algn="l">
              <a:lnSpc>
                <a:spcPct val="110000"/>
              </a:lnSpc>
              <a:spcAft>
                <a:spcPts val="600"/>
              </a:spcAft>
            </a:pPr>
            <a:r>
              <a:rPr sz="1500" b="1" i="0">
                <a:solidFill>
                  <a:srgbClr val="222B36"/>
                </a:solidFill>
                <a:latin typeface="Calibri"/>
              </a:rPr>
              <a:t>Quality 2: </a:t>
            </a:r>
            <a:r>
              <a:rPr sz="1500" b="1" i="0">
                <a:solidFill>
                  <a:srgbClr val="2F6FB5"/>
                </a:solidFill>
                <a:latin typeface="Calibri"/>
              </a:rPr>
              <a:t>Creativity</a:t>
            </a:r>
            <a:r>
              <a:rPr sz="1500" b="0" i="0">
                <a:solidFill>
                  <a:srgbClr val="222B36"/>
                </a:solidFill>
                <a:latin typeface="Calibri"/>
              </a:rPr>
              <a:t>: </a:t>
            </a:r>
            <a:r>
              <a:rPr sz="1500" b="1" i="0">
                <a:solidFill>
                  <a:srgbClr val="0E7C86"/>
                </a:solidFill>
                <a:latin typeface="Calibri"/>
              </a:rPr>
              <a:t>he must offer something the national chain does not, such as same-day repairs</a:t>
            </a:r>
            <a:r>
              <a:rPr sz="1500" b="0" i="0">
                <a:solidFill>
                  <a:srgbClr val="222B36"/>
                </a:solidFill>
                <a:latin typeface="Calibri"/>
              </a:rPr>
              <a:t>, </a:t>
            </a:r>
            <a:r>
              <a:rPr sz="1500" b="1" i="0">
                <a:solidFill>
                  <a:srgbClr val="E0A526"/>
                </a:solidFill>
                <a:latin typeface="Calibri"/>
              </a:rPr>
              <a:t>which gives customers a reason to choose him, so he wins repeat business despite the bigger rival.</a:t>
            </a:r>
          </a:p>
        </p:txBody>
      </p:sp>
      <p:sp>
        <p:nvSpPr>
          <p:cNvPr id="13" name="Rounded Rectangle 12"/>
          <p:cNvSpPr/>
          <p:nvPr/>
        </p:nvSpPr>
        <p:spPr>
          <a:xfrm>
            <a:off x="548640" y="5486400"/>
            <a:ext cx="11064240" cy="6858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7240" y="5550408"/>
            <a:ext cx="10607040" cy="594360"/>
          </a:xfrm>
          <a:prstGeom prst="rect">
            <a:avLst/>
          </a:prstGeom>
          <a:noFill/>
        </p:spPr>
        <p:txBody>
          <a:bodyPr wrap="square" anchor="t" lIns="45720" rIns="45720">
            <a:spAutoFit/>
          </a:bodyPr>
          <a:lstStyle/>
          <a:p>
            <a:pPr algn="l">
              <a:lnSpc>
                <a:spcPct val="110000"/>
              </a:lnSpc>
              <a:spcAft>
                <a:spcPts val="600"/>
              </a:spcAft>
            </a:pPr>
            <a:r>
              <a:rPr sz="1500" b="1" i="0">
                <a:solidFill>
                  <a:srgbClr val="E0A526"/>
                </a:solidFill>
                <a:latin typeface="Calibri"/>
              </a:rPr>
              <a:t>Level 2 analysis: </a:t>
            </a:r>
            <a:r>
              <a:rPr sz="1500" b="0" i="0">
                <a:solidFill>
                  <a:srgbClr val="222B36"/>
                </a:solidFill>
                <a:latin typeface="Calibri"/>
              </a:rPr>
              <a:t>each quality needs a full chain to an effect on Kofi’s business, not just a list.</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MODEL ANSWER · COLOUR-CODED</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Worked answer: Evaluate this view [12]</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23</a:t>
            </a:r>
          </a:p>
        </p:txBody>
      </p:sp>
      <p:sp>
        <p:nvSpPr>
          <p:cNvPr id="8" name="Rounded Rectangle 7"/>
          <p:cNvSpPr/>
          <p:nvPr/>
        </p:nvSpPr>
        <p:spPr>
          <a:xfrm>
            <a:off x="548640" y="1417320"/>
            <a:ext cx="11064240" cy="86868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481328"/>
            <a:ext cx="10607040" cy="77724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Exam-style question  </a:t>
            </a:r>
            <a:r>
              <a:rPr sz="1700" b="0" i="0">
                <a:solidFill>
                  <a:srgbClr val="FFFFFF"/>
                </a:solidFill>
                <a:latin typeface="Calibri"/>
              </a:rPr>
              <a:t>‘Intrapreneurship is the most important factor that will ensure the success of a computer games business.’ Evaluate this view.  [12]</a:t>
            </a:r>
          </a:p>
        </p:txBody>
      </p:sp>
      <p:sp>
        <p:nvSpPr>
          <p:cNvPr id="10" name="Rounded Rectangle 9"/>
          <p:cNvSpPr/>
          <p:nvPr/>
        </p:nvSpPr>
        <p:spPr>
          <a:xfrm>
            <a:off x="548640" y="2359152"/>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404872"/>
            <a:ext cx="10698480" cy="68580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Note: </a:t>
            </a:r>
            <a:r>
              <a:rPr sz="1400" b="0" i="0">
                <a:solidFill>
                  <a:srgbClr val="222B36"/>
                </a:solidFill>
                <a:latin typeface="Calibri"/>
              </a:rPr>
              <a:t>This is a Paper 1 question: no case. Apply your answer to computer games businesses, where tastes change fast and new titles drive sales.</a:t>
            </a:r>
          </a:p>
        </p:txBody>
      </p:sp>
      <p:sp>
        <p:nvSpPr>
          <p:cNvPr id="12" name="TextBox 11"/>
          <p:cNvSpPr txBox="1"/>
          <p:nvPr/>
        </p:nvSpPr>
        <p:spPr>
          <a:xfrm>
            <a:off x="548640" y="3200400"/>
            <a:ext cx="11064240" cy="2286000"/>
          </a:xfrm>
          <a:prstGeom prst="rect">
            <a:avLst/>
          </a:prstGeom>
          <a:noFill/>
        </p:spPr>
        <p:txBody>
          <a:bodyPr wrap="square" anchor="t" lIns="45720" rIns="45720">
            <a:spAutoFit/>
          </a:bodyPr>
          <a:lstStyle/>
          <a:p>
            <a:pPr algn="l">
              <a:lnSpc>
                <a:spcPct val="108000"/>
              </a:lnSpc>
              <a:spcAft>
                <a:spcPts val="600"/>
              </a:spcAft>
            </a:pPr>
            <a:r>
              <a:rPr sz="1450" b="1" i="0">
                <a:solidFill>
                  <a:srgbClr val="2F6FB5"/>
                </a:solidFill>
                <a:latin typeface="Calibri"/>
              </a:rPr>
              <a:t>Intrapreneurs develop new ideas inside a business</a:t>
            </a:r>
            <a:r>
              <a:rPr sz="1450" b="0" i="0">
                <a:solidFill>
                  <a:srgbClr val="222B36"/>
                </a:solidFill>
                <a:latin typeface="Calibri"/>
              </a:rPr>
              <a:t>; </a:t>
            </a:r>
            <a:r>
              <a:rPr sz="1450" b="1" i="0">
                <a:solidFill>
                  <a:srgbClr val="0E7C86"/>
                </a:solidFill>
                <a:latin typeface="Calibri"/>
              </a:rPr>
              <a:t>in games, staff who create new titles or features keep players interested</a:t>
            </a:r>
            <a:r>
              <a:rPr sz="1450" b="0" i="0">
                <a:solidFill>
                  <a:srgbClr val="222B36"/>
                </a:solidFill>
                <a:latin typeface="Calibri"/>
              </a:rPr>
              <a:t>, </a:t>
            </a:r>
            <a:r>
              <a:rPr sz="1450" b="1" i="0">
                <a:solidFill>
                  <a:srgbClr val="E0A526"/>
                </a:solidFill>
                <a:latin typeface="Calibri"/>
              </a:rPr>
              <a:t>so sales keep coming as old games lose popularity.</a:t>
            </a:r>
          </a:p>
          <a:p>
            <a:pPr algn="l">
              <a:lnSpc>
                <a:spcPct val="108000"/>
              </a:lnSpc>
              <a:spcAft>
                <a:spcPts val="600"/>
              </a:spcAft>
            </a:pPr>
            <a:r>
              <a:rPr sz="1450" b="1" i="0">
                <a:solidFill>
                  <a:srgbClr val="2F6FB5"/>
                </a:solidFill>
                <a:latin typeface="Calibri"/>
              </a:rPr>
              <a:t>But finance and marketing matter too</a:t>
            </a:r>
            <a:r>
              <a:rPr sz="1450" b="0" i="0">
                <a:solidFill>
                  <a:srgbClr val="222B36"/>
                </a:solidFill>
                <a:latin typeface="Calibri"/>
              </a:rPr>
              <a:t>: </a:t>
            </a:r>
            <a:r>
              <a:rPr sz="1450" b="1" i="0">
                <a:solidFill>
                  <a:srgbClr val="0E7C86"/>
                </a:solidFill>
                <a:latin typeface="Calibri"/>
              </a:rPr>
              <a:t>a new game can cost millions to develop and launch</a:t>
            </a:r>
            <a:r>
              <a:rPr sz="1450" b="0" i="0">
                <a:solidFill>
                  <a:srgbClr val="222B36"/>
                </a:solidFill>
                <a:latin typeface="Calibri"/>
              </a:rPr>
              <a:t>, </a:t>
            </a:r>
            <a:r>
              <a:rPr sz="1450" b="1" i="0">
                <a:solidFill>
                  <a:srgbClr val="E0A526"/>
                </a:solidFill>
                <a:latin typeface="Calibri"/>
              </a:rPr>
              <a:t>so a great idea fails without the funds to finish it or the promotion to sell it.</a:t>
            </a:r>
          </a:p>
          <a:p>
            <a:pPr algn="l">
              <a:lnSpc>
                <a:spcPct val="108000"/>
              </a:lnSpc>
              <a:spcAft>
                <a:spcPts val="600"/>
              </a:spcAft>
            </a:pPr>
            <a:r>
              <a:rPr sz="1450" b="1" i="0">
                <a:solidFill>
                  <a:srgbClr val="2E8B57"/>
                </a:solidFill>
                <a:latin typeface="Calibri"/>
              </a:rPr>
              <a:t>Overall, intrapreneurship is the most important factor because games depend on constant innovation, but only if the business has the finance and leadership to turn ideas into finished games. It depends on the size of the business.</a:t>
            </a:r>
          </a:p>
        </p:txBody>
      </p:sp>
      <p:sp>
        <p:nvSpPr>
          <p:cNvPr id="13" name="Rounded Rectangle 12"/>
          <p:cNvSpPr/>
          <p:nvPr/>
        </p:nvSpPr>
        <p:spPr>
          <a:xfrm>
            <a:off x="548640" y="5532120"/>
            <a:ext cx="11064240" cy="658368"/>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7240" y="5577840"/>
            <a:ext cx="10607040" cy="594360"/>
          </a:xfrm>
          <a:prstGeom prst="rect">
            <a:avLst/>
          </a:prstGeom>
          <a:noFill/>
        </p:spPr>
        <p:txBody>
          <a:bodyPr wrap="square" anchor="t" lIns="45720" rIns="45720">
            <a:spAutoFit/>
          </a:bodyPr>
          <a:lstStyle/>
          <a:p>
            <a:pPr algn="l">
              <a:lnSpc>
                <a:spcPct val="110000"/>
              </a:lnSpc>
              <a:spcAft>
                <a:spcPts val="600"/>
              </a:spcAft>
            </a:pPr>
            <a:r>
              <a:rPr sz="1450" b="1" i="0">
                <a:solidFill>
                  <a:srgbClr val="2E8B57"/>
                </a:solidFill>
                <a:latin typeface="Calibri"/>
              </a:rPr>
              <a:t>AO4: </a:t>
            </a:r>
            <a:r>
              <a:rPr sz="1450" b="0" i="0">
                <a:solidFill>
                  <a:srgbClr val="222B36"/>
                </a:solidFill>
                <a:latin typeface="Calibri"/>
              </a:rPr>
              <a:t>a judgement that says what it depends on. The full answer develops each side further.</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EXAMINER INSIGHT</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Where students lose marks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24</a:t>
            </a:r>
          </a:p>
        </p:txBody>
      </p:sp>
      <p:sp>
        <p:nvSpPr>
          <p:cNvPr id="8" name="Rounded Rectangle 7"/>
          <p:cNvSpPr/>
          <p:nvPr/>
        </p:nvSpPr>
        <p:spPr>
          <a:xfrm>
            <a:off x="548640" y="14630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5727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Added value = profit</a:t>
            </a:r>
          </a:p>
        </p:txBody>
      </p:sp>
      <p:sp>
        <p:nvSpPr>
          <p:cNvPr id="10" name="TextBox 9"/>
          <p:cNvSpPr txBox="1"/>
          <p:nvPr/>
        </p:nvSpPr>
        <p:spPr>
          <a:xfrm>
            <a:off x="777240" y="20299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Added value must still pay wages and overheads.</a:t>
            </a:r>
          </a:p>
        </p:txBody>
      </p:sp>
      <p:sp>
        <p:nvSpPr>
          <p:cNvPr id="11" name="Rounded Rectangle 10"/>
          <p:cNvSpPr/>
          <p:nvPr/>
        </p:nvSpPr>
        <p:spPr>
          <a:xfrm>
            <a:off x="6172200" y="14630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0" y="15727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Opportunity cost = money spent</a:t>
            </a:r>
          </a:p>
        </p:txBody>
      </p:sp>
      <p:sp>
        <p:nvSpPr>
          <p:cNvPr id="13" name="TextBox 12"/>
          <p:cNvSpPr txBox="1"/>
          <p:nvPr/>
        </p:nvSpPr>
        <p:spPr>
          <a:xfrm>
            <a:off x="6400800" y="20299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It is the benefit of the next best alternative.</a:t>
            </a:r>
          </a:p>
        </p:txBody>
      </p:sp>
      <p:sp>
        <p:nvSpPr>
          <p:cNvPr id="14" name="Rounded Rectangle 13"/>
          <p:cNvSpPr/>
          <p:nvPr/>
        </p:nvSpPr>
        <p:spPr>
          <a:xfrm>
            <a:off x="548640" y="30632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1729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Capital = money</a:t>
            </a:r>
          </a:p>
        </p:txBody>
      </p:sp>
      <p:sp>
        <p:nvSpPr>
          <p:cNvPr id="16" name="TextBox 15"/>
          <p:cNvSpPr txBox="1"/>
          <p:nvPr/>
        </p:nvSpPr>
        <p:spPr>
          <a:xfrm>
            <a:off x="777240" y="36301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As a factor of production it means machinery and buildings.</a:t>
            </a:r>
          </a:p>
        </p:txBody>
      </p:sp>
      <p:sp>
        <p:nvSpPr>
          <p:cNvPr id="17" name="Rounded Rectangle 16"/>
          <p:cNvSpPr/>
          <p:nvPr/>
        </p:nvSpPr>
        <p:spPr>
          <a:xfrm>
            <a:off x="6172200" y="30632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800" y="31729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Exporting = multinational</a:t>
            </a:r>
          </a:p>
        </p:txBody>
      </p:sp>
      <p:sp>
        <p:nvSpPr>
          <p:cNvPr id="19" name="TextBox 18"/>
          <p:cNvSpPr txBox="1"/>
          <p:nvPr/>
        </p:nvSpPr>
        <p:spPr>
          <a:xfrm>
            <a:off x="6400800" y="36301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An MNC produces in more than one country.</a:t>
            </a:r>
          </a:p>
        </p:txBody>
      </p:sp>
      <p:sp>
        <p:nvSpPr>
          <p:cNvPr id="20" name="Rounded Rectangle 19"/>
          <p:cNvSpPr/>
          <p:nvPr/>
        </p:nvSpPr>
        <p:spPr>
          <a:xfrm>
            <a:off x="548640" y="46634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47731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Risk = uncertainty</a:t>
            </a:r>
          </a:p>
        </p:txBody>
      </p:sp>
      <p:sp>
        <p:nvSpPr>
          <p:cNvPr id="22" name="TextBox 21"/>
          <p:cNvSpPr txBox="1"/>
          <p:nvPr/>
        </p:nvSpPr>
        <p:spPr>
          <a:xfrm>
            <a:off x="777240" y="52303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Risk can be measured; uncertainty cannot.</a:t>
            </a:r>
          </a:p>
        </p:txBody>
      </p:sp>
      <p:sp>
        <p:nvSpPr>
          <p:cNvPr id="23" name="Rounded Rectangle 22"/>
          <p:cNvSpPr/>
          <p:nvPr/>
        </p:nvSpPr>
        <p:spPr>
          <a:xfrm>
            <a:off x="6172200" y="46634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00800" y="47731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One-sided “evaluate”</a:t>
            </a:r>
          </a:p>
        </p:txBody>
      </p:sp>
      <p:sp>
        <p:nvSpPr>
          <p:cNvPr id="25" name="TextBox 24"/>
          <p:cNvSpPr txBox="1"/>
          <p:nvPr/>
        </p:nvSpPr>
        <p:spPr>
          <a:xfrm>
            <a:off x="6400800" y="52303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Weigh both sides, then judge with “it depends on…”.</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PRACTICE · 14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Exam drill: try it under time</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25</a:t>
            </a:r>
          </a:p>
        </p:txBody>
      </p:sp>
      <p:sp>
        <p:nvSpPr>
          <p:cNvPr id="8" name="Rounded Rectangle 7"/>
          <p:cNvSpPr/>
          <p:nvPr/>
        </p:nvSpPr>
        <p:spPr>
          <a:xfrm>
            <a:off x="548640" y="1463040"/>
            <a:ext cx="6035040" cy="470916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603504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5669279"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Exam-style question</a:t>
            </a:r>
          </a:p>
        </p:txBody>
      </p:sp>
      <p:sp>
        <p:nvSpPr>
          <p:cNvPr id="11" name="TextBox 10"/>
          <p:cNvSpPr txBox="1"/>
          <p:nvPr/>
        </p:nvSpPr>
        <p:spPr>
          <a:xfrm>
            <a:off x="731520" y="2103120"/>
            <a:ext cx="5669279" cy="3977640"/>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Maya runs MP, a print shop. She sells 2000 posters a year at $12 each; paper and ink cost $5 per poster. She works alone and turned down a job paying $15 000 a year to start MP.</a:t>
            </a:r>
          </a:p>
          <a:p>
            <a:pPr algn="l">
              <a:lnSpc>
                <a:spcPct val="110000"/>
              </a:lnSpc>
              <a:spcAft>
                <a:spcPts val="600"/>
              </a:spcAft>
            </a:pPr>
            <a:r>
              <a:rPr sz="1450" b="0" i="0">
                <a:solidFill>
                  <a:srgbClr val="222B36"/>
                </a:solidFill>
                <a:latin typeface="Calibri"/>
              </a:rPr>
              <a:t/>
            </a:r>
          </a:p>
          <a:p>
            <a:pPr algn="l">
              <a:lnSpc>
                <a:spcPct val="110000"/>
              </a:lnSpc>
              <a:spcAft>
                <a:spcPts val="600"/>
              </a:spcAft>
            </a:pPr>
            <a:r>
              <a:rPr sz="1450" b="0" i="0">
                <a:solidFill>
                  <a:srgbClr val="222B36"/>
                </a:solidFill>
                <a:latin typeface="Calibri"/>
              </a:rPr>
              <a:t>(a) Explain the term opportunity cost.  [3]</a:t>
            </a:r>
          </a:p>
          <a:p>
            <a:pPr algn="l">
              <a:lnSpc>
                <a:spcPct val="110000"/>
              </a:lnSpc>
              <a:spcAft>
                <a:spcPts val="600"/>
              </a:spcAft>
            </a:pPr>
            <a:r>
              <a:rPr sz="1450" b="0" i="0">
                <a:solidFill>
                  <a:srgbClr val="222B36"/>
                </a:solidFill>
                <a:latin typeface="Calibri"/>
              </a:rPr>
              <a:t>(b) Calculate MP’s total added value for the year.  [3]</a:t>
            </a:r>
          </a:p>
          <a:p>
            <a:pPr algn="l">
              <a:lnSpc>
                <a:spcPct val="110000"/>
              </a:lnSpc>
              <a:spcAft>
                <a:spcPts val="600"/>
              </a:spcAft>
            </a:pPr>
            <a:r>
              <a:rPr sz="1450" b="0" i="0">
                <a:solidFill>
                  <a:srgbClr val="222B36"/>
                </a:solidFill>
                <a:latin typeface="Calibri"/>
              </a:rPr>
              <a:t>(c) Analyse two ways MP could increase its added value.  [8]</a:t>
            </a:r>
          </a:p>
        </p:txBody>
      </p:sp>
      <p:sp>
        <p:nvSpPr>
          <p:cNvPr id="12" name="Rounded Rectangle 11"/>
          <p:cNvSpPr/>
          <p:nvPr/>
        </p:nvSpPr>
        <p:spPr>
          <a:xfrm>
            <a:off x="6766560" y="1463040"/>
            <a:ext cx="4846320" cy="470916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766560" y="1463040"/>
            <a:ext cx="484632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949440" y="1645920"/>
            <a:ext cx="4480559"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Timing rule</a:t>
            </a:r>
          </a:p>
        </p:txBody>
      </p:sp>
      <p:sp>
        <p:nvSpPr>
          <p:cNvPr id="15" name="TextBox 14"/>
          <p:cNvSpPr txBox="1"/>
          <p:nvPr/>
        </p:nvSpPr>
        <p:spPr>
          <a:xfrm>
            <a:off x="6949440" y="2103120"/>
            <a:ext cx="4480559" cy="3977640"/>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About 1.5 minutes per mark.</a:t>
            </a:r>
          </a:p>
          <a:p>
            <a:pPr algn="l">
              <a:lnSpc>
                <a:spcPct val="110000"/>
              </a:lnSpc>
              <a:spcAft>
                <a:spcPts val="600"/>
              </a:spcAft>
            </a:pPr>
            <a:r>
              <a:rPr sz="1450" b="0" i="0">
                <a:solidFill>
                  <a:srgbClr val="222B36"/>
                </a:solidFill>
                <a:latin typeface="Calibri"/>
              </a:rPr>
              <a:t/>
            </a:r>
          </a:p>
          <a:p>
            <a:pPr algn="l">
              <a:lnSpc>
                <a:spcPct val="110000"/>
              </a:lnSpc>
              <a:spcAft>
                <a:spcPts val="600"/>
              </a:spcAft>
            </a:pPr>
            <a:r>
              <a:rPr sz="1450" b="0" i="0">
                <a:solidFill>
                  <a:srgbClr val="222B36"/>
                </a:solidFill>
                <a:latin typeface="Calibri"/>
              </a:rPr>
              <a:t>(a) + (b): 9 minutes</a:t>
            </a:r>
          </a:p>
          <a:p>
            <a:pPr algn="l">
              <a:lnSpc>
                <a:spcPct val="110000"/>
              </a:lnSpc>
              <a:spcAft>
                <a:spcPts val="600"/>
              </a:spcAft>
            </a:pPr>
            <a:r>
              <a:rPr sz="1450" b="0" i="0">
                <a:solidFill>
                  <a:srgbClr val="222B36"/>
                </a:solidFill>
                <a:latin typeface="Calibri"/>
              </a:rPr>
              <a:t>(c): 12 minutes</a:t>
            </a:r>
          </a:p>
          <a:p>
            <a:pPr algn="l">
              <a:lnSpc>
                <a:spcPct val="110000"/>
              </a:lnSpc>
              <a:spcAft>
                <a:spcPts val="600"/>
              </a:spcAft>
            </a:pPr>
            <a:r>
              <a:rPr sz="1450" b="0" i="0">
                <a:solidFill>
                  <a:srgbClr val="222B36"/>
                </a:solidFill>
                <a:latin typeface="Calibri"/>
              </a:rPr>
              <a:t/>
            </a:r>
          </a:p>
          <a:p>
            <a:pPr algn="l">
              <a:lnSpc>
                <a:spcPct val="110000"/>
              </a:lnSpc>
              <a:spcAft>
                <a:spcPts val="600"/>
              </a:spcAft>
            </a:pPr>
            <a:r>
              <a:rPr sz="1450" b="0" i="0">
                <a:solidFill>
                  <a:srgbClr val="222B36"/>
                </a:solidFill>
                <a:latin typeface="Calibri"/>
              </a:rPr>
              <a:t>Swap and mark each other’s answers with the AO1–AO4 grid.</a:t>
            </a:r>
          </a:p>
          <a:p>
            <a:pPr algn="l">
              <a:lnSpc>
                <a:spcPct val="110000"/>
              </a:lnSpc>
              <a:spcAft>
                <a:spcPts val="600"/>
              </a:spcAft>
            </a:pPr>
            <a:r>
              <a:rPr sz="1450" b="0" i="0">
                <a:solidFill>
                  <a:srgbClr val="222B36"/>
                </a:solidFill>
                <a:latin typeface="Calibri"/>
              </a:rPr>
              <a:t/>
            </a:r>
          </a:p>
          <a:p>
            <a:pPr algn="l">
              <a:lnSpc>
                <a:spcPct val="110000"/>
              </a:lnSpc>
              <a:spcAft>
                <a:spcPts val="600"/>
              </a:spcAft>
            </a:pPr>
            <a:r>
              <a:rPr sz="1450" b="0" i="0">
                <a:solidFill>
                  <a:srgbClr val="222B36"/>
                </a:solidFill>
                <a:latin typeface="Calibri"/>
              </a:rPr>
              <a:t>Homework: the Part 1 practice paper.</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3 QUESTIONS · HAND IN BEFORE YOU LEAVE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Exit ticket</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26</a:t>
            </a:r>
          </a:p>
        </p:txBody>
      </p:sp>
      <p:sp>
        <p:nvSpPr>
          <p:cNvPr id="8" name="Rounded Rectangle 7"/>
          <p:cNvSpPr/>
          <p:nvPr/>
        </p:nvSpPr>
        <p:spPr>
          <a:xfrm>
            <a:off x="548640" y="1600200"/>
            <a:ext cx="1106424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965960"/>
            <a:ext cx="502920" cy="384048"/>
          </a:xfrm>
          <a:prstGeom prst="roundRect">
            <a:avLst>
              <a:gd name="adj" fmla="val 5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508760" y="1920240"/>
            <a:ext cx="9784080" cy="640080"/>
          </a:xfrm>
          <a:prstGeom prst="rect">
            <a:avLst/>
          </a:prstGeom>
          <a:noFill/>
        </p:spPr>
        <p:txBody>
          <a:bodyPr wrap="square" anchor="t" lIns="45720" rIns="45720">
            <a:spAutoFit/>
          </a:bodyPr>
          <a:lstStyle/>
          <a:p>
            <a:pPr algn="l">
              <a:lnSpc>
                <a:spcPct val="110000"/>
              </a:lnSpc>
              <a:spcAft>
                <a:spcPts val="600"/>
              </a:spcAft>
            </a:pPr>
            <a:r>
              <a:rPr sz="2000" b="0" i="0">
                <a:solidFill>
                  <a:srgbClr val="222B36"/>
                </a:solidFill>
                <a:latin typeface="Calibri"/>
              </a:rPr>
              <a:t>Define the term intrapreneur.  [2]</a:t>
            </a:r>
          </a:p>
        </p:txBody>
      </p:sp>
      <p:sp>
        <p:nvSpPr>
          <p:cNvPr id="11" name="Rounded Rectangle 10"/>
          <p:cNvSpPr/>
          <p:nvPr/>
        </p:nvSpPr>
        <p:spPr>
          <a:xfrm>
            <a:off x="548640" y="2971800"/>
            <a:ext cx="1106424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77240" y="3337560"/>
            <a:ext cx="502920" cy="384048"/>
          </a:xfrm>
          <a:prstGeom prst="roundRect">
            <a:avLst>
              <a:gd name="adj" fmla="val 5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3" name="TextBox 12"/>
          <p:cNvSpPr txBox="1"/>
          <p:nvPr/>
        </p:nvSpPr>
        <p:spPr>
          <a:xfrm>
            <a:off x="1508760" y="3291840"/>
            <a:ext cx="9784080" cy="640080"/>
          </a:xfrm>
          <a:prstGeom prst="rect">
            <a:avLst/>
          </a:prstGeom>
          <a:noFill/>
        </p:spPr>
        <p:txBody>
          <a:bodyPr wrap="square" anchor="t" lIns="45720" rIns="45720">
            <a:spAutoFit/>
          </a:bodyPr>
          <a:lstStyle/>
          <a:p>
            <a:pPr algn="l">
              <a:lnSpc>
                <a:spcPct val="110000"/>
              </a:lnSpc>
              <a:spcAft>
                <a:spcPts val="600"/>
              </a:spcAft>
            </a:pPr>
            <a:r>
              <a:rPr sz="2000" b="0" i="0">
                <a:solidFill>
                  <a:srgbClr val="222B36"/>
                </a:solidFill>
                <a:latin typeface="Calibri"/>
              </a:rPr>
              <a:t>Calculate Nexa’s added value per refill, and say why it is not profit.</a:t>
            </a:r>
          </a:p>
        </p:txBody>
      </p:sp>
      <p:sp>
        <p:nvSpPr>
          <p:cNvPr id="14" name="Rounded Rectangle 13"/>
          <p:cNvSpPr/>
          <p:nvPr/>
        </p:nvSpPr>
        <p:spPr>
          <a:xfrm>
            <a:off x="548640" y="4343400"/>
            <a:ext cx="1106424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77240" y="4709160"/>
            <a:ext cx="502920" cy="384048"/>
          </a:xfrm>
          <a:prstGeom prst="roundRect">
            <a:avLst>
              <a:gd name="adj" fmla="val 5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6" name="TextBox 15"/>
          <p:cNvSpPr txBox="1"/>
          <p:nvPr/>
        </p:nvSpPr>
        <p:spPr>
          <a:xfrm>
            <a:off x="1508760" y="4663440"/>
            <a:ext cx="9784080" cy="640080"/>
          </a:xfrm>
          <a:prstGeom prst="rect">
            <a:avLst/>
          </a:prstGeom>
          <a:noFill/>
        </p:spPr>
        <p:txBody>
          <a:bodyPr wrap="square" anchor="t" lIns="45720" rIns="45720">
            <a:spAutoFit/>
          </a:bodyPr>
          <a:lstStyle/>
          <a:p>
            <a:pPr algn="l">
              <a:lnSpc>
                <a:spcPct val="110000"/>
              </a:lnSpc>
              <a:spcAft>
                <a:spcPts val="600"/>
              </a:spcAft>
            </a:pPr>
            <a:r>
              <a:rPr sz="2000" b="0" i="0">
                <a:solidFill>
                  <a:srgbClr val="222B36"/>
                </a:solidFill>
                <a:latin typeface="Calibri"/>
              </a:rPr>
              <a:t>Which option should Amina choose for the PKR 600,000, and what is the opportunity cost?</a:t>
            </a:r>
          </a:p>
        </p:txBody>
      </p:sp>
      <p:sp>
        <p:nvSpPr>
          <p:cNvPr id="17" name="TextBox 16"/>
          <p:cNvSpPr txBox="1"/>
          <p:nvPr/>
        </p:nvSpPr>
        <p:spPr>
          <a:xfrm>
            <a:off x="548640" y="5760720"/>
            <a:ext cx="10972800" cy="457200"/>
          </a:xfrm>
          <a:prstGeom prst="rect">
            <a:avLst/>
          </a:prstGeom>
          <a:noFill/>
        </p:spPr>
        <p:txBody>
          <a:bodyPr wrap="square" anchor="t" lIns="45720" rIns="45720">
            <a:spAutoFit/>
          </a:bodyPr>
          <a:lstStyle/>
          <a:p>
            <a:pPr algn="l">
              <a:lnSpc>
                <a:spcPct val="110000"/>
              </a:lnSpc>
              <a:spcAft>
                <a:spcPts val="600"/>
              </a:spcAft>
            </a:pPr>
            <a:r>
              <a:rPr sz="1500" b="1" i="0">
                <a:solidFill>
                  <a:srgbClr val="0E7C86"/>
                </a:solidFill>
                <a:latin typeface="Calibri"/>
              </a:rPr>
              <a:t>Next lecture: business structure and size of business (AS 1.2–1.3).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REVISE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Summary: key terms from Part 1</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AS &amp; A Level Business 9609 · Chapter 1 · Part 1 · Enterprise (AS 1.1)</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27</a:t>
            </a:r>
          </a:p>
        </p:txBody>
      </p:sp>
      <p:sp>
        <p:nvSpPr>
          <p:cNvPr id="8" name="Rounded Rectangle 7"/>
          <p:cNvSpPr/>
          <p:nvPr/>
        </p:nvSpPr>
        <p:spPr>
          <a:xfrm>
            <a:off x="548640" y="1417320"/>
            <a:ext cx="5440680" cy="850392"/>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20" y="1572768"/>
            <a:ext cx="26517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Factors of production</a:t>
            </a:r>
          </a:p>
        </p:txBody>
      </p:sp>
      <p:sp>
        <p:nvSpPr>
          <p:cNvPr id="10" name="TextBox 9"/>
          <p:cNvSpPr txBox="1"/>
          <p:nvPr/>
        </p:nvSpPr>
        <p:spPr>
          <a:xfrm>
            <a:off x="3429000" y="1572768"/>
            <a:ext cx="246888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Land, labour, capital, enterprise</a:t>
            </a:r>
          </a:p>
        </p:txBody>
      </p:sp>
      <p:sp>
        <p:nvSpPr>
          <p:cNvPr id="11" name="Rounded Rectangle 10"/>
          <p:cNvSpPr/>
          <p:nvPr/>
        </p:nvSpPr>
        <p:spPr>
          <a:xfrm>
            <a:off x="6172200" y="1417320"/>
            <a:ext cx="5440680" cy="850392"/>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55080" y="1572768"/>
            <a:ext cx="26517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Added value</a:t>
            </a:r>
          </a:p>
        </p:txBody>
      </p:sp>
      <p:sp>
        <p:nvSpPr>
          <p:cNvPr id="13" name="TextBox 12"/>
          <p:cNvSpPr txBox="1"/>
          <p:nvPr/>
        </p:nvSpPr>
        <p:spPr>
          <a:xfrm>
            <a:off x="9052560" y="1572768"/>
            <a:ext cx="246888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Price − bought-in materials</a:t>
            </a:r>
          </a:p>
        </p:txBody>
      </p:sp>
      <p:sp>
        <p:nvSpPr>
          <p:cNvPr id="14" name="Rounded Rectangle 13"/>
          <p:cNvSpPr/>
          <p:nvPr/>
        </p:nvSpPr>
        <p:spPr>
          <a:xfrm>
            <a:off x="548640" y="2359152"/>
            <a:ext cx="5440680" cy="850392"/>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2514600"/>
            <a:ext cx="26517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Scarcity</a:t>
            </a:r>
          </a:p>
        </p:txBody>
      </p:sp>
      <p:sp>
        <p:nvSpPr>
          <p:cNvPr id="16" name="TextBox 15"/>
          <p:cNvSpPr txBox="1"/>
          <p:nvPr/>
        </p:nvSpPr>
        <p:spPr>
          <a:xfrm>
            <a:off x="3429000" y="2514600"/>
            <a:ext cx="246888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Limited resources, unlimited wants</a:t>
            </a:r>
          </a:p>
        </p:txBody>
      </p:sp>
      <p:sp>
        <p:nvSpPr>
          <p:cNvPr id="17" name="Rounded Rectangle 16"/>
          <p:cNvSpPr/>
          <p:nvPr/>
        </p:nvSpPr>
        <p:spPr>
          <a:xfrm>
            <a:off x="6172200" y="2359152"/>
            <a:ext cx="5440680" cy="850392"/>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55080" y="2514600"/>
            <a:ext cx="26517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Opportunity cost</a:t>
            </a:r>
          </a:p>
        </p:txBody>
      </p:sp>
      <p:sp>
        <p:nvSpPr>
          <p:cNvPr id="19" name="TextBox 18"/>
          <p:cNvSpPr txBox="1"/>
          <p:nvPr/>
        </p:nvSpPr>
        <p:spPr>
          <a:xfrm>
            <a:off x="9052560" y="2514600"/>
            <a:ext cx="246888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Next best alternative forgone</a:t>
            </a:r>
          </a:p>
        </p:txBody>
      </p:sp>
      <p:sp>
        <p:nvSpPr>
          <p:cNvPr id="20" name="Rounded Rectangle 19"/>
          <p:cNvSpPr/>
          <p:nvPr/>
        </p:nvSpPr>
        <p:spPr>
          <a:xfrm>
            <a:off x="548640" y="3300984"/>
            <a:ext cx="5440680" cy="850392"/>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31520" y="3456432"/>
            <a:ext cx="26517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Dynamic environment</a:t>
            </a:r>
          </a:p>
        </p:txBody>
      </p:sp>
      <p:sp>
        <p:nvSpPr>
          <p:cNvPr id="22" name="TextBox 21"/>
          <p:cNvSpPr txBox="1"/>
          <p:nvPr/>
        </p:nvSpPr>
        <p:spPr>
          <a:xfrm>
            <a:off x="3429000" y="3456432"/>
            <a:ext cx="246888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Constant change</a:t>
            </a:r>
          </a:p>
        </p:txBody>
      </p:sp>
      <p:sp>
        <p:nvSpPr>
          <p:cNvPr id="23" name="Rounded Rectangle 22"/>
          <p:cNvSpPr/>
          <p:nvPr/>
        </p:nvSpPr>
        <p:spPr>
          <a:xfrm>
            <a:off x="6172200" y="3300984"/>
            <a:ext cx="5440680" cy="850392"/>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355080" y="3456432"/>
            <a:ext cx="26517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Multinational</a:t>
            </a:r>
          </a:p>
        </p:txBody>
      </p:sp>
      <p:sp>
        <p:nvSpPr>
          <p:cNvPr id="25" name="TextBox 24"/>
          <p:cNvSpPr txBox="1"/>
          <p:nvPr/>
        </p:nvSpPr>
        <p:spPr>
          <a:xfrm>
            <a:off x="9052560" y="3456432"/>
            <a:ext cx="246888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Produces in 2+ countries</a:t>
            </a:r>
          </a:p>
        </p:txBody>
      </p:sp>
      <p:sp>
        <p:nvSpPr>
          <p:cNvPr id="26" name="Rounded Rectangle 25"/>
          <p:cNvSpPr/>
          <p:nvPr/>
        </p:nvSpPr>
        <p:spPr>
          <a:xfrm>
            <a:off x="548640" y="4242816"/>
            <a:ext cx="5440680" cy="850392"/>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31520" y="4398264"/>
            <a:ext cx="26517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Entrepreneur</a:t>
            </a:r>
          </a:p>
        </p:txBody>
      </p:sp>
      <p:sp>
        <p:nvSpPr>
          <p:cNvPr id="28" name="TextBox 27"/>
          <p:cNvSpPr txBox="1"/>
          <p:nvPr/>
        </p:nvSpPr>
        <p:spPr>
          <a:xfrm>
            <a:off x="3429000" y="4398264"/>
            <a:ext cx="246888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Spots opportunity, takes risk</a:t>
            </a:r>
          </a:p>
        </p:txBody>
      </p:sp>
      <p:sp>
        <p:nvSpPr>
          <p:cNvPr id="29" name="Rounded Rectangle 28"/>
          <p:cNvSpPr/>
          <p:nvPr/>
        </p:nvSpPr>
        <p:spPr>
          <a:xfrm>
            <a:off x="6172200" y="4242816"/>
            <a:ext cx="5440680" cy="850392"/>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355080" y="4398264"/>
            <a:ext cx="26517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Intrapreneur</a:t>
            </a:r>
          </a:p>
        </p:txBody>
      </p:sp>
      <p:sp>
        <p:nvSpPr>
          <p:cNvPr id="31" name="TextBox 30"/>
          <p:cNvSpPr txBox="1"/>
          <p:nvPr/>
        </p:nvSpPr>
        <p:spPr>
          <a:xfrm>
            <a:off x="9052560" y="4398264"/>
            <a:ext cx="246888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Entrepreneurial employee</a:t>
            </a:r>
          </a:p>
        </p:txBody>
      </p:sp>
      <p:sp>
        <p:nvSpPr>
          <p:cNvPr id="32" name="Rounded Rectangle 31"/>
          <p:cNvSpPr/>
          <p:nvPr/>
        </p:nvSpPr>
        <p:spPr>
          <a:xfrm>
            <a:off x="548640" y="5184648"/>
            <a:ext cx="5440680" cy="850392"/>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31520" y="5340096"/>
            <a:ext cx="26517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Risk vs uncertainty</a:t>
            </a:r>
          </a:p>
        </p:txBody>
      </p:sp>
      <p:sp>
        <p:nvSpPr>
          <p:cNvPr id="34" name="TextBox 33"/>
          <p:cNvSpPr txBox="1"/>
          <p:nvPr/>
        </p:nvSpPr>
        <p:spPr>
          <a:xfrm>
            <a:off x="3429000" y="5340096"/>
            <a:ext cx="246888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Measurable vs not measurable</a:t>
            </a:r>
          </a:p>
        </p:txBody>
      </p:sp>
      <p:sp>
        <p:nvSpPr>
          <p:cNvPr id="35" name="Rounded Rectangle 34"/>
          <p:cNvSpPr/>
          <p:nvPr/>
        </p:nvSpPr>
        <p:spPr>
          <a:xfrm>
            <a:off x="6172200" y="5184648"/>
            <a:ext cx="5440680" cy="850392"/>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355080" y="5340096"/>
            <a:ext cx="265176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Business plan</a:t>
            </a:r>
          </a:p>
        </p:txBody>
      </p:sp>
      <p:sp>
        <p:nvSpPr>
          <p:cNvPr id="37" name="TextBox 36"/>
          <p:cNvSpPr txBox="1"/>
          <p:nvPr/>
        </p:nvSpPr>
        <p:spPr>
          <a:xfrm>
            <a:off x="9052560" y="5340096"/>
            <a:ext cx="246888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Objectives, research, forecasts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